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Noto Serif" charset="1" panose="02020600060500020200"/>
      <p:regular r:id="rId14"/>
    </p:embeddedFont>
    <p:embeddedFont>
      <p:font typeface="Noto Serif Bold" charset="1" panose="02020800060500020200"/>
      <p:regular r:id="rId15"/>
    </p:embeddedFont>
    <p:embeddedFont>
      <p:font typeface="Noto Serif Italics" charset="1" panose="02020600060500090200"/>
      <p:regular r:id="rId16"/>
    </p:embeddedFont>
    <p:embeddedFont>
      <p:font typeface="Noto Serif Bold Italics" charset="1" panose="02020800060500090200"/>
      <p:regular r:id="rId17"/>
    </p:embeddedFont>
    <p:embeddedFont>
      <p:font typeface="Playfair Display" charset="1" panose="00000500000000000000"/>
      <p:regular r:id="rId18"/>
    </p:embeddedFont>
    <p:embeddedFont>
      <p:font typeface="Playfair Display Bold" charset="1" panose="00000800000000000000"/>
      <p:regular r:id="rId19"/>
    </p:embeddedFont>
    <p:embeddedFont>
      <p:font typeface="Playfair Display Italics" charset="1" panose="00000500000000000000"/>
      <p:regular r:id="rId20"/>
    </p:embeddedFont>
    <p:embeddedFont>
      <p:font typeface="Playfair Display Bold Italics" charset="1" panose="00000800000000000000"/>
      <p:regular r:id="rId21"/>
    </p:embeddedFont>
    <p:embeddedFont>
      <p:font typeface="Playfair Display Heavy" charset="1" panose="00000A00000000000000"/>
      <p:regular r:id="rId22"/>
    </p:embeddedFont>
    <p:embeddedFont>
      <p:font typeface="Playfair Display Heavy Italics" charset="1" panose="00000A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https://meet.google.com/rus-qfys-pek"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25039" y="5036734"/>
            <a:ext cx="5389480" cy="6031068"/>
            <a:chOff x="0" y="0"/>
            <a:chExt cx="6100050" cy="6826228"/>
          </a:xfrm>
        </p:grpSpPr>
        <p:sp>
          <p:nvSpPr>
            <p:cNvPr name="Freeform 3" id="3"/>
            <p:cNvSpPr/>
            <p:nvPr/>
          </p:nvSpPr>
          <p:spPr>
            <a:xfrm flipH="false" flipV="false" rot="0">
              <a:off x="0" y="0"/>
              <a:ext cx="6100050" cy="6826228"/>
            </a:xfrm>
            <a:custGeom>
              <a:avLst/>
              <a:gdLst/>
              <a:ahLst/>
              <a:cxnLst/>
              <a:rect r="r" b="b" t="t" l="l"/>
              <a:pathLst>
                <a:path h="6826228" w="6100050">
                  <a:moveTo>
                    <a:pt x="0" y="0"/>
                  </a:moveTo>
                  <a:lnTo>
                    <a:pt x="6100050" y="0"/>
                  </a:lnTo>
                  <a:lnTo>
                    <a:pt x="6100050" y="6826228"/>
                  </a:lnTo>
                  <a:lnTo>
                    <a:pt x="0" y="6826228"/>
                  </a:lnTo>
                  <a:close/>
                </a:path>
              </a:pathLst>
            </a:custGeom>
            <a:blipFill>
              <a:blip r:embed="rId2"/>
              <a:stretch>
                <a:fillRect l="-37546" t="0" r="-37546" b="0"/>
              </a:stretch>
            </a:blipFill>
          </p:spPr>
        </p:sp>
      </p:grpSp>
      <p:grpSp>
        <p:nvGrpSpPr>
          <p:cNvPr name="Group 4" id="4"/>
          <p:cNvGrpSpPr/>
          <p:nvPr/>
        </p:nvGrpSpPr>
        <p:grpSpPr>
          <a:xfrm rot="0">
            <a:off x="12425039" y="-1117344"/>
            <a:ext cx="5389480" cy="5812453"/>
            <a:chOff x="0" y="0"/>
            <a:chExt cx="6517476" cy="7028975"/>
          </a:xfrm>
        </p:grpSpPr>
        <p:sp>
          <p:nvSpPr>
            <p:cNvPr name="Freeform 5" id="5"/>
            <p:cNvSpPr/>
            <p:nvPr/>
          </p:nvSpPr>
          <p:spPr>
            <a:xfrm flipH="false" flipV="false" rot="0">
              <a:off x="0" y="0"/>
              <a:ext cx="6517476" cy="7028975"/>
            </a:xfrm>
            <a:custGeom>
              <a:avLst/>
              <a:gdLst/>
              <a:ahLst/>
              <a:cxnLst/>
              <a:rect r="r" b="b" t="t" l="l"/>
              <a:pathLst>
                <a:path h="7028975" w="6517476">
                  <a:moveTo>
                    <a:pt x="0" y="0"/>
                  </a:moveTo>
                  <a:lnTo>
                    <a:pt x="6517476" y="0"/>
                  </a:lnTo>
                  <a:lnTo>
                    <a:pt x="6517476" y="7028975"/>
                  </a:lnTo>
                  <a:lnTo>
                    <a:pt x="0" y="7028975"/>
                  </a:lnTo>
                  <a:close/>
                </a:path>
              </a:pathLst>
            </a:custGeom>
            <a:blipFill>
              <a:blip r:embed="rId3"/>
              <a:stretch>
                <a:fillRect l="-45864" t="0" r="-45864" b="0"/>
              </a:stretch>
            </a:blipFill>
          </p:spPr>
        </p:sp>
      </p:grpSp>
      <p:sp>
        <p:nvSpPr>
          <p:cNvPr name="Freeform 6" id="6"/>
          <p:cNvSpPr/>
          <p:nvPr/>
        </p:nvSpPr>
        <p:spPr>
          <a:xfrm flipH="false" flipV="false" rot="0">
            <a:off x="11770000" y="4695109"/>
            <a:ext cx="346937" cy="346937"/>
          </a:xfrm>
          <a:custGeom>
            <a:avLst/>
            <a:gdLst/>
            <a:ahLst/>
            <a:cxnLst/>
            <a:rect r="r" b="b" t="t" l="l"/>
            <a:pathLst>
              <a:path h="346937" w="346937">
                <a:moveTo>
                  <a:pt x="0" y="0"/>
                </a:moveTo>
                <a:lnTo>
                  <a:pt x="346937" y="0"/>
                </a:lnTo>
                <a:lnTo>
                  <a:pt x="346937" y="346937"/>
                </a:lnTo>
                <a:lnTo>
                  <a:pt x="0" y="346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770000" y="5316969"/>
            <a:ext cx="334703" cy="334703"/>
          </a:xfrm>
          <a:custGeom>
            <a:avLst/>
            <a:gdLst/>
            <a:ahLst/>
            <a:cxnLst/>
            <a:rect r="r" b="b" t="t" l="l"/>
            <a:pathLst>
              <a:path h="334703" w="334703">
                <a:moveTo>
                  <a:pt x="0" y="0"/>
                </a:moveTo>
                <a:lnTo>
                  <a:pt x="334703" y="0"/>
                </a:lnTo>
                <a:lnTo>
                  <a:pt x="334703" y="334703"/>
                </a:lnTo>
                <a:lnTo>
                  <a:pt x="0" y="334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770000" y="4133646"/>
            <a:ext cx="334703" cy="334703"/>
          </a:xfrm>
          <a:custGeom>
            <a:avLst/>
            <a:gdLst/>
            <a:ahLst/>
            <a:cxnLst/>
            <a:rect r="r" b="b" t="t" l="l"/>
            <a:pathLst>
              <a:path h="334703" w="334703">
                <a:moveTo>
                  <a:pt x="0" y="0"/>
                </a:moveTo>
                <a:lnTo>
                  <a:pt x="334703" y="0"/>
                </a:lnTo>
                <a:lnTo>
                  <a:pt x="334703" y="334703"/>
                </a:lnTo>
                <a:lnTo>
                  <a:pt x="0" y="334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996322" y="1767790"/>
            <a:ext cx="2006474" cy="2018140"/>
          </a:xfrm>
          <a:custGeom>
            <a:avLst/>
            <a:gdLst/>
            <a:ahLst/>
            <a:cxnLst/>
            <a:rect r="r" b="b" t="t" l="l"/>
            <a:pathLst>
              <a:path h="2018140" w="2006474">
                <a:moveTo>
                  <a:pt x="0" y="0"/>
                </a:moveTo>
                <a:lnTo>
                  <a:pt x="2006474" y="0"/>
                </a:lnTo>
                <a:lnTo>
                  <a:pt x="2006474" y="2018139"/>
                </a:lnTo>
                <a:lnTo>
                  <a:pt x="0" y="2018139"/>
                </a:lnTo>
                <a:lnTo>
                  <a:pt x="0" y="0"/>
                </a:lnTo>
                <a:close/>
              </a:path>
            </a:pathLst>
          </a:custGeom>
          <a:blipFill>
            <a:blip r:embed="rId8"/>
            <a:stretch>
              <a:fillRect l="0" t="0" r="0" b="0"/>
            </a:stretch>
          </a:blipFill>
        </p:spPr>
      </p:sp>
      <p:sp>
        <p:nvSpPr>
          <p:cNvPr name="TextBox 10" id="10"/>
          <p:cNvSpPr txBox="true"/>
          <p:nvPr/>
        </p:nvSpPr>
        <p:spPr>
          <a:xfrm rot="0">
            <a:off x="1259810" y="3864928"/>
            <a:ext cx="9479497" cy="2461895"/>
          </a:xfrm>
          <a:prstGeom prst="rect">
            <a:avLst/>
          </a:prstGeom>
        </p:spPr>
        <p:txBody>
          <a:bodyPr anchor="t" rtlCol="false" tIns="0" lIns="0" bIns="0" rIns="0">
            <a:spAutoFit/>
          </a:bodyPr>
          <a:lstStyle/>
          <a:p>
            <a:pPr algn="ctr">
              <a:lnSpc>
                <a:spcPts val="6580"/>
              </a:lnSpc>
              <a:spcBef>
                <a:spcPct val="0"/>
              </a:spcBef>
            </a:pPr>
            <a:r>
              <a:rPr lang="en-US" sz="4700" spc="117">
                <a:solidFill>
                  <a:srgbClr val="356014"/>
                </a:solidFill>
                <a:latin typeface="Playfair Display Bold"/>
                <a:hlinkClick r:id="rId9" tooltip="https://meet.google.com/rus-qfys-pek"/>
              </a:rPr>
              <a:t>Thiết kế và cài đặt cơ sở dữ liệu giới thiệu du lịch tỉnh Trà Vinh bằng NoSQL</a:t>
            </a:r>
          </a:p>
        </p:txBody>
      </p:sp>
      <p:sp>
        <p:nvSpPr>
          <p:cNvPr name="TextBox 11" id="11"/>
          <p:cNvSpPr txBox="true"/>
          <p:nvPr/>
        </p:nvSpPr>
        <p:spPr>
          <a:xfrm rot="0">
            <a:off x="1259810" y="7728735"/>
            <a:ext cx="6323529" cy="1180465"/>
          </a:xfrm>
          <a:prstGeom prst="rect">
            <a:avLst/>
          </a:prstGeom>
        </p:spPr>
        <p:txBody>
          <a:bodyPr anchor="t" rtlCol="false" tIns="0" lIns="0" bIns="0" rIns="0">
            <a:spAutoFit/>
          </a:bodyPr>
          <a:lstStyle/>
          <a:p>
            <a:pPr>
              <a:lnSpc>
                <a:spcPts val="4759"/>
              </a:lnSpc>
            </a:pPr>
            <a:r>
              <a:rPr lang="en-US" sz="3399">
                <a:solidFill>
                  <a:srgbClr val="356014"/>
                </a:solidFill>
                <a:latin typeface="Noto Serif Bold"/>
              </a:rPr>
              <a:t>SVTH:</a:t>
            </a:r>
            <a:r>
              <a:rPr lang="en-US" sz="3399">
                <a:solidFill>
                  <a:srgbClr val="356014"/>
                </a:solidFill>
                <a:latin typeface="Noto Serif"/>
              </a:rPr>
              <a:t> Phạm Thúy Hằng</a:t>
            </a:r>
          </a:p>
          <a:p>
            <a:pPr>
              <a:lnSpc>
                <a:spcPts val="4759"/>
              </a:lnSpc>
            </a:pPr>
            <a:r>
              <a:rPr lang="en-US" sz="3399">
                <a:solidFill>
                  <a:srgbClr val="356014"/>
                </a:solidFill>
                <a:latin typeface="Noto Serif Bold"/>
              </a:rPr>
              <a:t>GVHD:</a:t>
            </a:r>
            <a:r>
              <a:rPr lang="en-US" sz="3399">
                <a:solidFill>
                  <a:srgbClr val="356014"/>
                </a:solidFill>
                <a:latin typeface="Noto Serif"/>
              </a:rPr>
              <a:t> Phan Thị Phương Nam </a:t>
            </a:r>
          </a:p>
        </p:txBody>
      </p:sp>
      <p:sp>
        <p:nvSpPr>
          <p:cNvPr name="TextBox 12" id="12"/>
          <p:cNvSpPr txBox="true"/>
          <p:nvPr/>
        </p:nvSpPr>
        <p:spPr>
          <a:xfrm rot="0">
            <a:off x="1770801" y="359084"/>
            <a:ext cx="8457515" cy="1234458"/>
          </a:xfrm>
          <a:prstGeom prst="rect">
            <a:avLst/>
          </a:prstGeom>
        </p:spPr>
        <p:txBody>
          <a:bodyPr anchor="t" rtlCol="false" tIns="0" lIns="0" bIns="0" rIns="0">
            <a:spAutoFit/>
          </a:bodyPr>
          <a:lstStyle/>
          <a:p>
            <a:pPr algn="ctr">
              <a:lnSpc>
                <a:spcPts val="5024"/>
              </a:lnSpc>
              <a:spcBef>
                <a:spcPct val="0"/>
              </a:spcBef>
            </a:pPr>
            <a:r>
              <a:rPr lang="en-US" sz="3349" spc="83">
                <a:solidFill>
                  <a:srgbClr val="356014"/>
                </a:solidFill>
                <a:latin typeface="Noto Serif Bold"/>
              </a:rPr>
              <a:t>KHOA KỸ THUẬT VÀ CÔNG NGHỆ</a:t>
            </a:r>
          </a:p>
          <a:p>
            <a:pPr algn="ctr">
              <a:lnSpc>
                <a:spcPts val="5024"/>
              </a:lnSpc>
              <a:spcBef>
                <a:spcPct val="0"/>
              </a:spcBef>
            </a:pPr>
            <a:r>
              <a:rPr lang="en-US" sz="3349" spc="83">
                <a:solidFill>
                  <a:srgbClr val="356014"/>
                </a:solidFill>
                <a:latin typeface="Noto Serif Bold"/>
              </a:rPr>
              <a:t>BỘ MÔN CÔNG NGHỆ THÔNG TIN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0811" y="2850891"/>
            <a:ext cx="6827725" cy="4867597"/>
          </a:xfrm>
          <a:custGeom>
            <a:avLst/>
            <a:gdLst/>
            <a:ahLst/>
            <a:cxnLst/>
            <a:rect r="r" b="b" t="t" l="l"/>
            <a:pathLst>
              <a:path h="4867597" w="6827725">
                <a:moveTo>
                  <a:pt x="0" y="0"/>
                </a:moveTo>
                <a:lnTo>
                  <a:pt x="6827725" y="0"/>
                </a:lnTo>
                <a:lnTo>
                  <a:pt x="6827725" y="4867597"/>
                </a:lnTo>
                <a:lnTo>
                  <a:pt x="0" y="4867597"/>
                </a:lnTo>
                <a:lnTo>
                  <a:pt x="0" y="0"/>
                </a:lnTo>
                <a:close/>
              </a:path>
            </a:pathLst>
          </a:custGeom>
          <a:blipFill>
            <a:blip r:embed="rId2"/>
            <a:stretch>
              <a:fillRect l="-13314" t="0" r="-13314" b="0"/>
            </a:stretch>
          </a:blipFill>
        </p:spPr>
      </p:sp>
      <p:sp>
        <p:nvSpPr>
          <p:cNvPr name="TextBox 3" id="3"/>
          <p:cNvSpPr txBox="true"/>
          <p:nvPr/>
        </p:nvSpPr>
        <p:spPr>
          <a:xfrm rot="0">
            <a:off x="1179464" y="2425637"/>
            <a:ext cx="8488300" cy="175450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Các dạng cơ sở dữ liệu NoSQL</a:t>
            </a:r>
          </a:p>
        </p:txBody>
      </p:sp>
      <p:sp>
        <p:nvSpPr>
          <p:cNvPr name="TextBox 4" id="4"/>
          <p:cNvSpPr txBox="true"/>
          <p:nvPr/>
        </p:nvSpPr>
        <p:spPr>
          <a:xfrm rot="0">
            <a:off x="1179464" y="5208490"/>
            <a:ext cx="6278120" cy="1541145"/>
          </a:xfrm>
          <a:prstGeom prst="rect">
            <a:avLst/>
          </a:prstGeom>
        </p:spPr>
        <p:txBody>
          <a:bodyPr anchor="t" rtlCol="false" tIns="0" lIns="0" bIns="0" rIns="0">
            <a:spAutoFit/>
          </a:bodyPr>
          <a:lstStyle/>
          <a:p>
            <a:pPr>
              <a:lnSpc>
                <a:spcPts val="4199"/>
              </a:lnSpc>
            </a:pPr>
            <a:r>
              <a:rPr lang="en-US" sz="2799">
                <a:solidFill>
                  <a:srgbClr val="545454"/>
                </a:solidFill>
                <a:latin typeface="Noto Serif"/>
              </a:rPr>
              <a:t>Một số hệ thống cơ sở dữ liệu </a:t>
            </a:r>
            <a:r>
              <a:rPr lang="en-US" sz="2799">
                <a:solidFill>
                  <a:srgbClr val="545454"/>
                </a:solidFill>
                <a:latin typeface="Noto Serif Bold"/>
              </a:rPr>
              <a:t>NoSQL </a:t>
            </a:r>
            <a:r>
              <a:rPr lang="en-US" sz="2799">
                <a:solidFill>
                  <a:srgbClr val="545454"/>
                </a:solidFill>
                <a:latin typeface="Noto Serif"/>
              </a:rPr>
              <a:t>như: Apache Cassandra, MongoDB, Redis, Neo4j, Amazon DynamoDB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81554" y="2568061"/>
            <a:ext cx="7061693" cy="5925050"/>
          </a:xfrm>
          <a:custGeom>
            <a:avLst/>
            <a:gdLst/>
            <a:ahLst/>
            <a:cxnLst/>
            <a:rect r="r" b="b" t="t" l="l"/>
            <a:pathLst>
              <a:path h="5925050" w="7061693">
                <a:moveTo>
                  <a:pt x="0" y="0"/>
                </a:moveTo>
                <a:lnTo>
                  <a:pt x="7061693" y="0"/>
                </a:lnTo>
                <a:lnTo>
                  <a:pt x="7061693" y="5925050"/>
                </a:lnTo>
                <a:lnTo>
                  <a:pt x="0" y="5925050"/>
                </a:lnTo>
                <a:lnTo>
                  <a:pt x="0" y="0"/>
                </a:lnTo>
                <a:close/>
              </a:path>
            </a:pathLst>
          </a:custGeom>
          <a:blipFill>
            <a:blip r:embed="rId2"/>
            <a:stretch>
              <a:fillRect l="0" t="0" r="0" b="0"/>
            </a:stretch>
          </a:blipFill>
        </p:spPr>
      </p:sp>
      <p:sp>
        <p:nvSpPr>
          <p:cNvPr name="TextBox 3" id="3"/>
          <p:cNvSpPr txBox="true"/>
          <p:nvPr/>
        </p:nvSpPr>
        <p:spPr>
          <a:xfrm rot="0">
            <a:off x="1028700" y="2127781"/>
            <a:ext cx="8488300" cy="175450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Các dạng cơ sở dữ liệu NoSQL</a:t>
            </a:r>
          </a:p>
        </p:txBody>
      </p:sp>
      <p:sp>
        <p:nvSpPr>
          <p:cNvPr name="TextBox 4" id="4"/>
          <p:cNvSpPr txBox="true"/>
          <p:nvPr/>
        </p:nvSpPr>
        <p:spPr>
          <a:xfrm rot="0">
            <a:off x="2133790" y="5067300"/>
            <a:ext cx="6278120" cy="3636645"/>
          </a:xfrm>
          <a:prstGeom prst="rect">
            <a:avLst/>
          </a:prstGeom>
        </p:spPr>
        <p:txBody>
          <a:bodyPr anchor="t" rtlCol="false" tIns="0" lIns="0" bIns="0" rIns="0">
            <a:spAutoFit/>
          </a:bodyPr>
          <a:lstStyle/>
          <a:p>
            <a:pPr>
              <a:lnSpc>
                <a:spcPts val="4199"/>
              </a:lnSpc>
            </a:pPr>
            <a:r>
              <a:rPr lang="en-US" sz="2799">
                <a:solidFill>
                  <a:srgbClr val="545454"/>
                </a:solidFill>
                <a:latin typeface="Noto Serif"/>
              </a:rPr>
              <a:t>Cơ sở dữ liệu </a:t>
            </a:r>
            <a:r>
              <a:rPr lang="en-US" sz="2799">
                <a:solidFill>
                  <a:srgbClr val="545454"/>
                </a:solidFill>
                <a:latin typeface="Noto Serif Bold"/>
              </a:rPr>
              <a:t>NoSQL </a:t>
            </a:r>
            <a:r>
              <a:rPr lang="en-US" sz="2799">
                <a:solidFill>
                  <a:srgbClr val="545454"/>
                </a:solidFill>
                <a:latin typeface="Noto Serif"/>
              </a:rPr>
              <a:t>được chia ra làm 4 loại:</a:t>
            </a:r>
          </a:p>
          <a:p>
            <a:pPr marL="604518" indent="-302259" lvl="1">
              <a:lnSpc>
                <a:spcPts val="4199"/>
              </a:lnSpc>
              <a:buFont typeface="Arial"/>
              <a:buChar char="•"/>
            </a:pPr>
            <a:r>
              <a:rPr lang="en-US" sz="2799">
                <a:solidFill>
                  <a:srgbClr val="545454"/>
                </a:solidFill>
                <a:latin typeface="Noto Serif"/>
              </a:rPr>
              <a:t>Key - Value stores</a:t>
            </a:r>
          </a:p>
          <a:p>
            <a:pPr marL="604518" indent="-302259" lvl="1">
              <a:lnSpc>
                <a:spcPts val="4199"/>
              </a:lnSpc>
              <a:buFont typeface="Arial"/>
              <a:buChar char="•"/>
            </a:pPr>
            <a:r>
              <a:rPr lang="en-US" sz="2799">
                <a:solidFill>
                  <a:srgbClr val="545454"/>
                </a:solidFill>
                <a:latin typeface="Noto Serif"/>
              </a:rPr>
              <a:t>Document stores</a:t>
            </a:r>
          </a:p>
          <a:p>
            <a:pPr marL="604518" indent="-302259" lvl="1">
              <a:lnSpc>
                <a:spcPts val="4199"/>
              </a:lnSpc>
              <a:buFont typeface="Arial"/>
              <a:buChar char="•"/>
            </a:pPr>
            <a:r>
              <a:rPr lang="en-US" sz="2799">
                <a:solidFill>
                  <a:srgbClr val="545454"/>
                </a:solidFill>
                <a:latin typeface="Noto Serif"/>
              </a:rPr>
              <a:t>Column - Family Databases</a:t>
            </a:r>
          </a:p>
          <a:p>
            <a:pPr marL="604518" indent="-302259" lvl="1">
              <a:lnSpc>
                <a:spcPts val="4199"/>
              </a:lnSpc>
              <a:buFont typeface="Arial"/>
              <a:buChar char="•"/>
            </a:pPr>
            <a:r>
              <a:rPr lang="en-US" sz="2799">
                <a:solidFill>
                  <a:srgbClr val="545454"/>
                </a:solidFill>
                <a:latin typeface="Noto Serif"/>
              </a:rPr>
              <a:t>Graph Databases</a:t>
            </a:r>
          </a:p>
          <a:p>
            <a:pPr>
              <a:lnSpc>
                <a:spcPts val="4199"/>
              </a:lnSpc>
            </a:pPr>
            <a:r>
              <a:rPr lang="en-US" sz="2799">
                <a:solidFill>
                  <a:srgbClr val="545454"/>
                </a:solidFill>
                <a:latin typeface="Noto Serif"/>
              </a:rPr>
              <a:t>                                          </a:t>
            </a:r>
          </a:p>
        </p:txBody>
      </p:sp>
      <p:grpSp>
        <p:nvGrpSpPr>
          <p:cNvPr name="Group 5" id="5"/>
          <p:cNvGrpSpPr/>
          <p:nvPr/>
        </p:nvGrpSpPr>
        <p:grpSpPr>
          <a:xfrm rot="-1997387">
            <a:off x="12905140" y="-3983313"/>
            <a:ext cx="5470006" cy="11186337"/>
            <a:chOff x="0" y="0"/>
            <a:chExt cx="489014" cy="1000050"/>
          </a:xfrm>
        </p:grpSpPr>
        <p:sp>
          <p:nvSpPr>
            <p:cNvPr name="Freeform 6" id="6"/>
            <p:cNvSpPr/>
            <p:nvPr/>
          </p:nvSpPr>
          <p:spPr>
            <a:xfrm flipH="false" flipV="false" rot="0">
              <a:off x="0" y="0"/>
              <a:ext cx="489014" cy="1000050"/>
            </a:xfrm>
            <a:custGeom>
              <a:avLst/>
              <a:gdLst/>
              <a:ahLst/>
              <a:cxnLst/>
              <a:rect r="r" b="b" t="t" l="l"/>
              <a:pathLst>
                <a:path h="1000050" w="489014">
                  <a:moveTo>
                    <a:pt x="285814" y="0"/>
                  </a:moveTo>
                  <a:lnTo>
                    <a:pt x="0" y="0"/>
                  </a:lnTo>
                  <a:lnTo>
                    <a:pt x="203200" y="1000050"/>
                  </a:lnTo>
                  <a:lnTo>
                    <a:pt x="489014" y="1000050"/>
                  </a:lnTo>
                  <a:lnTo>
                    <a:pt x="285814" y="0"/>
                  </a:lnTo>
                  <a:close/>
                </a:path>
              </a:pathLst>
            </a:custGeom>
            <a:solidFill>
              <a:srgbClr val="356014">
                <a:alpha val="54902"/>
              </a:srgbClr>
            </a:solidFill>
          </p:spPr>
        </p:sp>
        <p:sp>
          <p:nvSpPr>
            <p:cNvPr name="TextBox 7" id="7"/>
            <p:cNvSpPr txBox="true"/>
            <p:nvPr/>
          </p:nvSpPr>
          <p:spPr>
            <a:xfrm>
              <a:off x="101600" y="-66675"/>
              <a:ext cx="285814" cy="1066725"/>
            </a:xfrm>
            <a:prstGeom prst="rect">
              <a:avLst/>
            </a:prstGeom>
          </p:spPr>
          <p:txBody>
            <a:bodyPr anchor="ctr" rtlCol="false" tIns="50800" lIns="50800" bIns="50800" rIns="50800"/>
            <a:lstStyle/>
            <a:p>
              <a:pPr algn="ctr">
                <a:lnSpc>
                  <a:spcPts val="374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91176" y="2474040"/>
            <a:ext cx="3116779" cy="2668316"/>
            <a:chOff x="0" y="0"/>
            <a:chExt cx="8173079" cy="6997081"/>
          </a:xfrm>
        </p:grpSpPr>
        <p:sp>
          <p:nvSpPr>
            <p:cNvPr name="Freeform 3" id="3"/>
            <p:cNvSpPr/>
            <p:nvPr/>
          </p:nvSpPr>
          <p:spPr>
            <a:xfrm flipH="false" flipV="false" rot="0">
              <a:off x="0" y="0"/>
              <a:ext cx="8173079" cy="6997081"/>
            </a:xfrm>
            <a:custGeom>
              <a:avLst/>
              <a:gdLst/>
              <a:ahLst/>
              <a:cxnLst/>
              <a:rect r="r" b="b" t="t" l="l"/>
              <a:pathLst>
                <a:path h="6997081" w="8173079">
                  <a:moveTo>
                    <a:pt x="0" y="0"/>
                  </a:moveTo>
                  <a:lnTo>
                    <a:pt x="8173079" y="0"/>
                  </a:lnTo>
                  <a:lnTo>
                    <a:pt x="8173079" y="6997081"/>
                  </a:lnTo>
                  <a:lnTo>
                    <a:pt x="0" y="6997081"/>
                  </a:lnTo>
                  <a:close/>
                </a:path>
              </a:pathLst>
            </a:custGeom>
            <a:blipFill>
              <a:blip r:embed="rId2"/>
              <a:stretch>
                <a:fillRect l="0" t="-11229" r="0" b="-11229"/>
              </a:stretch>
            </a:blipFill>
          </p:spPr>
        </p:sp>
      </p:grpSp>
      <p:grpSp>
        <p:nvGrpSpPr>
          <p:cNvPr name="Group 4" id="4"/>
          <p:cNvGrpSpPr/>
          <p:nvPr/>
        </p:nvGrpSpPr>
        <p:grpSpPr>
          <a:xfrm rot="0">
            <a:off x="2864510" y="2475184"/>
            <a:ext cx="3193135" cy="2668316"/>
            <a:chOff x="0" y="0"/>
            <a:chExt cx="6350000" cy="5306323"/>
          </a:xfrm>
        </p:grpSpPr>
        <p:sp>
          <p:nvSpPr>
            <p:cNvPr name="Freeform 5" id="5"/>
            <p:cNvSpPr/>
            <p:nvPr/>
          </p:nvSpPr>
          <p:spPr>
            <a:xfrm flipH="false" flipV="false" rot="0">
              <a:off x="0" y="0"/>
              <a:ext cx="6350000" cy="5306323"/>
            </a:xfrm>
            <a:custGeom>
              <a:avLst/>
              <a:gdLst/>
              <a:ahLst/>
              <a:cxnLst/>
              <a:rect r="r" b="b" t="t" l="l"/>
              <a:pathLst>
                <a:path h="5306323" w="6350000">
                  <a:moveTo>
                    <a:pt x="0" y="0"/>
                  </a:moveTo>
                  <a:lnTo>
                    <a:pt x="6350000" y="0"/>
                  </a:lnTo>
                  <a:lnTo>
                    <a:pt x="6350000" y="5306323"/>
                  </a:lnTo>
                  <a:lnTo>
                    <a:pt x="0" y="5306323"/>
                  </a:lnTo>
                  <a:close/>
                </a:path>
              </a:pathLst>
            </a:custGeom>
            <a:blipFill>
              <a:blip r:embed="rId3"/>
              <a:stretch>
                <a:fillRect l="-7519" t="0" r="-7519" b="0"/>
              </a:stretch>
            </a:blipFill>
          </p:spPr>
        </p:sp>
      </p:grpSp>
      <p:sp>
        <p:nvSpPr>
          <p:cNvPr name="TextBox 6" id="6"/>
          <p:cNvSpPr txBox="true"/>
          <p:nvPr/>
        </p:nvSpPr>
        <p:spPr>
          <a:xfrm rot="0">
            <a:off x="2864510" y="5742239"/>
            <a:ext cx="3619436" cy="563881"/>
          </a:xfrm>
          <a:prstGeom prst="rect">
            <a:avLst/>
          </a:prstGeom>
        </p:spPr>
        <p:txBody>
          <a:bodyPr anchor="t" rtlCol="false" tIns="0" lIns="0" bIns="0" rIns="0">
            <a:spAutoFit/>
          </a:bodyPr>
          <a:lstStyle/>
          <a:p>
            <a:pPr>
              <a:lnSpc>
                <a:spcPts val="4799"/>
              </a:lnSpc>
            </a:pPr>
            <a:r>
              <a:rPr lang="en-US" sz="3199">
                <a:solidFill>
                  <a:srgbClr val="356014"/>
                </a:solidFill>
                <a:latin typeface="Montserrat Bold"/>
              </a:rPr>
              <a:t>Ưu điểm: </a:t>
            </a:r>
          </a:p>
        </p:txBody>
      </p:sp>
      <p:sp>
        <p:nvSpPr>
          <p:cNvPr name="TextBox 7" id="7"/>
          <p:cNvSpPr txBox="true"/>
          <p:nvPr/>
        </p:nvSpPr>
        <p:spPr>
          <a:xfrm rot="0">
            <a:off x="2864510" y="6296470"/>
            <a:ext cx="5316451" cy="154114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545454"/>
                </a:solidFill>
                <a:latin typeface="Noto Serif"/>
              </a:rPr>
              <a:t>Linh hoạt và dễ mở rộng.</a:t>
            </a:r>
          </a:p>
          <a:p>
            <a:pPr marL="604519" indent="-302260" lvl="1">
              <a:lnSpc>
                <a:spcPts val="4199"/>
              </a:lnSpc>
              <a:buFont typeface="Arial"/>
              <a:buChar char="•"/>
            </a:pPr>
            <a:r>
              <a:rPr lang="en-US" sz="2799">
                <a:solidFill>
                  <a:srgbClr val="545454"/>
                </a:solidFill>
                <a:latin typeface="Noto Serif"/>
              </a:rPr>
              <a:t>Tốc độ truy xuất nhanh.</a:t>
            </a:r>
          </a:p>
          <a:p>
            <a:pPr>
              <a:lnSpc>
                <a:spcPts val="4199"/>
              </a:lnSpc>
            </a:pPr>
          </a:p>
        </p:txBody>
      </p:sp>
      <p:grpSp>
        <p:nvGrpSpPr>
          <p:cNvPr name="Group 8" id="8"/>
          <p:cNvGrpSpPr/>
          <p:nvPr/>
        </p:nvGrpSpPr>
        <p:grpSpPr>
          <a:xfrm rot="8986853">
            <a:off x="15827869" y="-1630517"/>
            <a:ext cx="3212157" cy="7904326"/>
            <a:chOff x="0" y="0"/>
            <a:chExt cx="406400" cy="1000050"/>
          </a:xfrm>
        </p:grpSpPr>
        <p:sp>
          <p:nvSpPr>
            <p:cNvPr name="Freeform 9" id="9"/>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10" id="10"/>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11" id="11"/>
          <p:cNvSpPr txBox="true"/>
          <p:nvPr/>
        </p:nvSpPr>
        <p:spPr>
          <a:xfrm rot="0">
            <a:off x="11191176" y="5432710"/>
            <a:ext cx="3619436" cy="563881"/>
          </a:xfrm>
          <a:prstGeom prst="rect">
            <a:avLst/>
          </a:prstGeom>
        </p:spPr>
        <p:txBody>
          <a:bodyPr anchor="t" rtlCol="false" tIns="0" lIns="0" bIns="0" rIns="0">
            <a:spAutoFit/>
          </a:bodyPr>
          <a:lstStyle/>
          <a:p>
            <a:pPr>
              <a:lnSpc>
                <a:spcPts val="4799"/>
              </a:lnSpc>
            </a:pPr>
            <a:r>
              <a:rPr lang="en-US" sz="3199">
                <a:solidFill>
                  <a:srgbClr val="356014"/>
                </a:solidFill>
                <a:latin typeface="Montserrat Bold"/>
              </a:rPr>
              <a:t>Nhược điểm: </a:t>
            </a:r>
          </a:p>
        </p:txBody>
      </p:sp>
      <p:sp>
        <p:nvSpPr>
          <p:cNvPr name="TextBox 12" id="12"/>
          <p:cNvSpPr txBox="true"/>
          <p:nvPr/>
        </p:nvSpPr>
        <p:spPr>
          <a:xfrm rot="0">
            <a:off x="11191176" y="6229920"/>
            <a:ext cx="5223664" cy="2537460"/>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Noto Serif"/>
              </a:rPr>
              <a:t>Khó thực hiện những truy vấn phức tạp</a:t>
            </a:r>
          </a:p>
          <a:p>
            <a:pPr marL="604518" indent="-302259" lvl="1">
              <a:lnSpc>
                <a:spcPts val="4199"/>
              </a:lnSpc>
              <a:buFont typeface="Arial"/>
              <a:buChar char="•"/>
            </a:pPr>
            <a:r>
              <a:rPr lang="en-US" sz="2799">
                <a:solidFill>
                  <a:srgbClr val="545454"/>
                </a:solidFill>
                <a:latin typeface="Noto Serif"/>
              </a:rPr>
              <a:t>Chưa được phổ biến rộng rãi</a:t>
            </a:r>
            <a:r>
              <a:rPr lang="en-US" sz="2799">
                <a:solidFill>
                  <a:srgbClr val="545454"/>
                </a:solidFill>
                <a:latin typeface="Noto Serif"/>
              </a:rPr>
              <a:t>.</a:t>
            </a:r>
          </a:p>
          <a:p>
            <a:pPr>
              <a:lnSpc>
                <a:spcPts val="3749"/>
              </a:lnSpc>
            </a:pPr>
          </a:p>
        </p:txBody>
      </p:sp>
      <p:sp>
        <p:nvSpPr>
          <p:cNvPr name="TextBox 13" id="13"/>
          <p:cNvSpPr txBox="true"/>
          <p:nvPr/>
        </p:nvSpPr>
        <p:spPr>
          <a:xfrm rot="0">
            <a:off x="1207828" y="970234"/>
            <a:ext cx="11232079" cy="85915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Ưu và nhược điểm của NoSQL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55832" y="1259006"/>
            <a:ext cx="8531702" cy="7768987"/>
            <a:chOff x="0" y="0"/>
            <a:chExt cx="6973407" cy="6350000"/>
          </a:xfrm>
        </p:grpSpPr>
        <p:sp>
          <p:nvSpPr>
            <p:cNvPr name="Freeform 3" id="3"/>
            <p:cNvSpPr/>
            <p:nvPr/>
          </p:nvSpPr>
          <p:spPr>
            <a:xfrm flipH="false" flipV="false" rot="0">
              <a:off x="0" y="0"/>
              <a:ext cx="6973407" cy="6350000"/>
            </a:xfrm>
            <a:custGeom>
              <a:avLst/>
              <a:gdLst/>
              <a:ahLst/>
              <a:cxnLst/>
              <a:rect r="r" b="b" t="t" l="l"/>
              <a:pathLst>
                <a:path h="6350000" w="6973407">
                  <a:moveTo>
                    <a:pt x="0" y="0"/>
                  </a:moveTo>
                  <a:lnTo>
                    <a:pt x="6973407" y="0"/>
                  </a:lnTo>
                  <a:lnTo>
                    <a:pt x="6973407" y="6350000"/>
                  </a:lnTo>
                  <a:lnTo>
                    <a:pt x="0" y="6350000"/>
                  </a:lnTo>
                  <a:close/>
                </a:path>
              </a:pathLst>
            </a:custGeom>
            <a:blipFill>
              <a:blip r:embed="rId2"/>
              <a:stretch>
                <a:fillRect l="-31110" t="0" r="-31110" b="0"/>
              </a:stretch>
            </a:blipFill>
          </p:spPr>
        </p:sp>
      </p:grpSp>
      <p:sp>
        <p:nvSpPr>
          <p:cNvPr name="TextBox 4" id="4"/>
          <p:cNvSpPr txBox="true"/>
          <p:nvPr/>
        </p:nvSpPr>
        <p:spPr>
          <a:xfrm rot="0">
            <a:off x="1000466" y="1328482"/>
            <a:ext cx="7755365" cy="85915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Giới thiệu về MongoDB</a:t>
            </a:r>
          </a:p>
        </p:txBody>
      </p:sp>
      <p:sp>
        <p:nvSpPr>
          <p:cNvPr name="TextBox 5" id="5"/>
          <p:cNvSpPr txBox="true"/>
          <p:nvPr/>
        </p:nvSpPr>
        <p:spPr>
          <a:xfrm rot="0">
            <a:off x="1263330" y="4444477"/>
            <a:ext cx="5708189" cy="3112770"/>
          </a:xfrm>
          <a:prstGeom prst="rect">
            <a:avLst/>
          </a:prstGeom>
        </p:spPr>
        <p:txBody>
          <a:bodyPr anchor="t" rtlCol="false" tIns="0" lIns="0" bIns="0" rIns="0">
            <a:spAutoFit/>
          </a:bodyPr>
          <a:lstStyle/>
          <a:p>
            <a:pPr>
              <a:lnSpc>
                <a:spcPts val="4199"/>
              </a:lnSpc>
            </a:pPr>
            <a:r>
              <a:rPr lang="en-US" sz="2799">
                <a:solidFill>
                  <a:srgbClr val="545454"/>
                </a:solidFill>
                <a:latin typeface="Noto Serif"/>
              </a:rPr>
              <a:t>MongoDB là một cơ sở dữ liệu đa nền tảng, hoạt động trên các khái niệm Collection và Document, nó cung cấp hiệu suất cao, tính khả dụng cao và khả năng mở rộng dễ dàng.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2211" y="978323"/>
            <a:ext cx="7771789" cy="85915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Đánh giá kết quả</a:t>
            </a:r>
          </a:p>
        </p:txBody>
      </p:sp>
      <p:sp>
        <p:nvSpPr>
          <p:cNvPr name="TextBox 3" id="3"/>
          <p:cNvSpPr txBox="true"/>
          <p:nvPr/>
        </p:nvSpPr>
        <p:spPr>
          <a:xfrm rot="0">
            <a:off x="1173986" y="3643966"/>
            <a:ext cx="6565965" cy="5208270"/>
          </a:xfrm>
          <a:prstGeom prst="rect">
            <a:avLst/>
          </a:prstGeom>
        </p:spPr>
        <p:txBody>
          <a:bodyPr anchor="t" rtlCol="false" tIns="0" lIns="0" bIns="0" rIns="0">
            <a:spAutoFit/>
          </a:bodyPr>
          <a:lstStyle/>
          <a:p>
            <a:pPr>
              <a:lnSpc>
                <a:spcPts val="4199"/>
              </a:lnSpc>
            </a:pPr>
            <a:r>
              <a:rPr lang="en-US" sz="2799">
                <a:solidFill>
                  <a:srgbClr val="545454"/>
                </a:solidFill>
                <a:latin typeface="Noto Serif"/>
              </a:rPr>
              <a:t>Tỉnh Trà Vinh nằm ở vùng Đồng bằng Sông Cửu Long, là một địa điểm du lịch thuận lợi với nhiều đặc điểm nổi bật, du khách khi đến Trà Vinh sẽ được tham quan nhiều địa điểm nổi tiếng tại Trà Vinh, gắn liền với các địa điểm là nhiều hoạt động vui chơi giải trí khác nhau, ngoài ra du khách còn có thể thưởng thức các đặc sản nổi tiếng tại điểm du lịch.</a:t>
            </a:r>
          </a:p>
        </p:txBody>
      </p:sp>
      <p:sp>
        <p:nvSpPr>
          <p:cNvPr name="TextBox 4" id="4"/>
          <p:cNvSpPr txBox="true"/>
          <p:nvPr/>
        </p:nvSpPr>
        <p:spPr>
          <a:xfrm rot="0">
            <a:off x="1028700" y="2771686"/>
            <a:ext cx="5333946" cy="588646"/>
          </a:xfrm>
          <a:prstGeom prst="rect">
            <a:avLst/>
          </a:prstGeom>
        </p:spPr>
        <p:txBody>
          <a:bodyPr anchor="t" rtlCol="false" tIns="0" lIns="0" bIns="0" rIns="0">
            <a:spAutoFit/>
          </a:bodyPr>
          <a:lstStyle/>
          <a:p>
            <a:pPr>
              <a:lnSpc>
                <a:spcPts val="4949"/>
              </a:lnSpc>
            </a:pPr>
            <a:r>
              <a:rPr lang="en-US" sz="3299">
                <a:solidFill>
                  <a:srgbClr val="356014"/>
                </a:solidFill>
                <a:latin typeface="Montserrat Bold"/>
              </a:rPr>
              <a:t>Mô tả địa điểm du lịch:</a:t>
            </a:r>
          </a:p>
        </p:txBody>
      </p:sp>
      <p:sp>
        <p:nvSpPr>
          <p:cNvPr name="Freeform 5" id="5"/>
          <p:cNvSpPr/>
          <p:nvPr/>
        </p:nvSpPr>
        <p:spPr>
          <a:xfrm flipH="false" flipV="false" rot="0">
            <a:off x="8573921" y="1485900"/>
            <a:ext cx="9152832" cy="8229600"/>
          </a:xfrm>
          <a:custGeom>
            <a:avLst/>
            <a:gdLst/>
            <a:ahLst/>
            <a:cxnLst/>
            <a:rect r="r" b="b" t="t" l="l"/>
            <a:pathLst>
              <a:path h="8229600" w="9152832">
                <a:moveTo>
                  <a:pt x="0" y="0"/>
                </a:moveTo>
                <a:lnTo>
                  <a:pt x="9152833" y="0"/>
                </a:lnTo>
                <a:lnTo>
                  <a:pt x="9152833" y="8229600"/>
                </a:lnTo>
                <a:lnTo>
                  <a:pt x="0" y="8229600"/>
                </a:lnTo>
                <a:lnTo>
                  <a:pt x="0" y="0"/>
                </a:lnTo>
                <a:close/>
              </a:path>
            </a:pathLst>
          </a:custGeom>
          <a:blipFill>
            <a:blip r:embed="rId2"/>
            <a:stretch>
              <a:fillRect l="-19884" t="0" r="0" b="0"/>
            </a:stretch>
          </a:blipFill>
        </p:spPr>
      </p:sp>
      <p:grpSp>
        <p:nvGrpSpPr>
          <p:cNvPr name="Group 6" id="6"/>
          <p:cNvGrpSpPr/>
          <p:nvPr/>
        </p:nvGrpSpPr>
        <p:grpSpPr>
          <a:xfrm rot="-1997387">
            <a:off x="15157993" y="-2830965"/>
            <a:ext cx="3290152" cy="7904326"/>
            <a:chOff x="0" y="0"/>
            <a:chExt cx="416268" cy="1000050"/>
          </a:xfrm>
        </p:grpSpPr>
        <p:sp>
          <p:nvSpPr>
            <p:cNvPr name="Freeform 7" id="7"/>
            <p:cNvSpPr/>
            <p:nvPr/>
          </p:nvSpPr>
          <p:spPr>
            <a:xfrm flipH="false" flipV="false" rot="0">
              <a:off x="0" y="0"/>
              <a:ext cx="416268" cy="1000050"/>
            </a:xfrm>
            <a:custGeom>
              <a:avLst/>
              <a:gdLst/>
              <a:ahLst/>
              <a:cxnLst/>
              <a:rect r="r" b="b" t="t" l="l"/>
              <a:pathLst>
                <a:path h="1000050" w="416268">
                  <a:moveTo>
                    <a:pt x="213068" y="0"/>
                  </a:moveTo>
                  <a:lnTo>
                    <a:pt x="0" y="0"/>
                  </a:lnTo>
                  <a:lnTo>
                    <a:pt x="203200" y="1000050"/>
                  </a:lnTo>
                  <a:lnTo>
                    <a:pt x="416268" y="1000050"/>
                  </a:lnTo>
                  <a:lnTo>
                    <a:pt x="213068" y="0"/>
                  </a:lnTo>
                  <a:close/>
                </a:path>
              </a:pathLst>
            </a:custGeom>
            <a:solidFill>
              <a:srgbClr val="356014">
                <a:alpha val="54902"/>
              </a:srgbClr>
            </a:solidFill>
          </p:spPr>
        </p:sp>
        <p:sp>
          <p:nvSpPr>
            <p:cNvPr name="TextBox 8" id="8"/>
            <p:cNvSpPr txBox="true"/>
            <p:nvPr/>
          </p:nvSpPr>
          <p:spPr>
            <a:xfrm>
              <a:off x="101600" y="-66675"/>
              <a:ext cx="213068" cy="1066725"/>
            </a:xfrm>
            <a:prstGeom prst="rect">
              <a:avLst/>
            </a:prstGeom>
          </p:spPr>
          <p:txBody>
            <a:bodyPr anchor="ctr" rtlCol="false" tIns="50800" lIns="50800" bIns="50800" rIns="50800"/>
            <a:lstStyle/>
            <a:p>
              <a:pPr algn="ctr">
                <a:lnSpc>
                  <a:spcPts val="374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997387">
            <a:off x="15157993" y="-2830965"/>
            <a:ext cx="3290152" cy="7904326"/>
            <a:chOff x="0" y="0"/>
            <a:chExt cx="416268" cy="1000050"/>
          </a:xfrm>
        </p:grpSpPr>
        <p:sp>
          <p:nvSpPr>
            <p:cNvPr name="Freeform 3" id="3"/>
            <p:cNvSpPr/>
            <p:nvPr/>
          </p:nvSpPr>
          <p:spPr>
            <a:xfrm flipH="false" flipV="false" rot="0">
              <a:off x="0" y="0"/>
              <a:ext cx="416268" cy="1000050"/>
            </a:xfrm>
            <a:custGeom>
              <a:avLst/>
              <a:gdLst/>
              <a:ahLst/>
              <a:cxnLst/>
              <a:rect r="r" b="b" t="t" l="l"/>
              <a:pathLst>
                <a:path h="1000050" w="416268">
                  <a:moveTo>
                    <a:pt x="213068" y="0"/>
                  </a:moveTo>
                  <a:lnTo>
                    <a:pt x="0" y="0"/>
                  </a:lnTo>
                  <a:lnTo>
                    <a:pt x="203200" y="1000050"/>
                  </a:lnTo>
                  <a:lnTo>
                    <a:pt x="416268" y="1000050"/>
                  </a:lnTo>
                  <a:lnTo>
                    <a:pt x="213068" y="0"/>
                  </a:lnTo>
                  <a:close/>
                </a:path>
              </a:pathLst>
            </a:custGeom>
            <a:solidFill>
              <a:srgbClr val="356014">
                <a:alpha val="54902"/>
              </a:srgbClr>
            </a:solidFill>
          </p:spPr>
        </p:sp>
        <p:sp>
          <p:nvSpPr>
            <p:cNvPr name="TextBox 4" id="4"/>
            <p:cNvSpPr txBox="true"/>
            <p:nvPr/>
          </p:nvSpPr>
          <p:spPr>
            <a:xfrm>
              <a:off x="101600" y="-66675"/>
              <a:ext cx="213068" cy="1066725"/>
            </a:xfrm>
            <a:prstGeom prst="rect">
              <a:avLst/>
            </a:prstGeom>
          </p:spPr>
          <p:txBody>
            <a:bodyPr anchor="ctr" rtlCol="false" tIns="50800" lIns="50800" bIns="50800" rIns="50800"/>
            <a:lstStyle/>
            <a:p>
              <a:pPr algn="ctr">
                <a:lnSpc>
                  <a:spcPts val="3749"/>
                </a:lnSpc>
              </a:pPr>
            </a:p>
          </p:txBody>
        </p:sp>
      </p:grpSp>
      <p:sp>
        <p:nvSpPr>
          <p:cNvPr name="Freeform 5" id="5"/>
          <p:cNvSpPr/>
          <p:nvPr/>
        </p:nvSpPr>
        <p:spPr>
          <a:xfrm flipH="false" flipV="false" rot="0">
            <a:off x="1028700" y="3249589"/>
            <a:ext cx="4761990" cy="5394454"/>
          </a:xfrm>
          <a:custGeom>
            <a:avLst/>
            <a:gdLst/>
            <a:ahLst/>
            <a:cxnLst/>
            <a:rect r="r" b="b" t="t" l="l"/>
            <a:pathLst>
              <a:path h="5394454" w="4761990">
                <a:moveTo>
                  <a:pt x="0" y="0"/>
                </a:moveTo>
                <a:lnTo>
                  <a:pt x="4761990" y="0"/>
                </a:lnTo>
                <a:lnTo>
                  <a:pt x="4761990" y="5394454"/>
                </a:lnTo>
                <a:lnTo>
                  <a:pt x="0" y="5394454"/>
                </a:lnTo>
                <a:lnTo>
                  <a:pt x="0" y="0"/>
                </a:lnTo>
                <a:close/>
              </a:path>
            </a:pathLst>
          </a:custGeom>
          <a:blipFill>
            <a:blip r:embed="rId2"/>
            <a:stretch>
              <a:fillRect l="-3908" t="-3543" r="-9492" b="-2846"/>
            </a:stretch>
          </a:blipFill>
        </p:spPr>
      </p:sp>
      <p:sp>
        <p:nvSpPr>
          <p:cNvPr name="Freeform 6" id="6"/>
          <p:cNvSpPr/>
          <p:nvPr/>
        </p:nvSpPr>
        <p:spPr>
          <a:xfrm flipH="false" flipV="false" rot="0">
            <a:off x="11911207" y="3022437"/>
            <a:ext cx="5348093" cy="6129358"/>
          </a:xfrm>
          <a:custGeom>
            <a:avLst/>
            <a:gdLst/>
            <a:ahLst/>
            <a:cxnLst/>
            <a:rect r="r" b="b" t="t" l="l"/>
            <a:pathLst>
              <a:path h="6129358" w="5348093">
                <a:moveTo>
                  <a:pt x="0" y="0"/>
                </a:moveTo>
                <a:lnTo>
                  <a:pt x="5348093" y="0"/>
                </a:lnTo>
                <a:lnTo>
                  <a:pt x="5348093" y="6129358"/>
                </a:lnTo>
                <a:lnTo>
                  <a:pt x="0" y="6129358"/>
                </a:lnTo>
                <a:lnTo>
                  <a:pt x="0" y="0"/>
                </a:lnTo>
                <a:close/>
              </a:path>
            </a:pathLst>
          </a:custGeom>
          <a:blipFill>
            <a:blip r:embed="rId3"/>
            <a:stretch>
              <a:fillRect l="-5712" t="0" r="-6191" b="0"/>
            </a:stretch>
          </a:blipFill>
        </p:spPr>
      </p:sp>
      <p:sp>
        <p:nvSpPr>
          <p:cNvPr name="TextBox 7" id="7"/>
          <p:cNvSpPr txBox="true"/>
          <p:nvPr/>
        </p:nvSpPr>
        <p:spPr>
          <a:xfrm rot="0">
            <a:off x="1372211" y="978323"/>
            <a:ext cx="7771789" cy="85915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Đánh giá kết quả</a:t>
            </a:r>
          </a:p>
        </p:txBody>
      </p:sp>
      <p:sp>
        <p:nvSpPr>
          <p:cNvPr name="TextBox 8" id="8"/>
          <p:cNvSpPr txBox="true"/>
          <p:nvPr/>
        </p:nvSpPr>
        <p:spPr>
          <a:xfrm rot="0">
            <a:off x="1028700" y="2433791"/>
            <a:ext cx="3824154" cy="588646"/>
          </a:xfrm>
          <a:prstGeom prst="rect">
            <a:avLst/>
          </a:prstGeom>
        </p:spPr>
        <p:txBody>
          <a:bodyPr anchor="t" rtlCol="false" tIns="0" lIns="0" bIns="0" rIns="0">
            <a:spAutoFit/>
          </a:bodyPr>
          <a:lstStyle/>
          <a:p>
            <a:pPr>
              <a:lnSpc>
                <a:spcPts val="4949"/>
              </a:lnSpc>
            </a:pPr>
            <a:r>
              <a:rPr lang="en-US" sz="3299">
                <a:solidFill>
                  <a:srgbClr val="356014"/>
                </a:solidFill>
                <a:latin typeface="Montserrat Bold"/>
              </a:rPr>
              <a:t>Mô hình dữ liệu:</a:t>
            </a:r>
          </a:p>
        </p:txBody>
      </p:sp>
      <p:sp>
        <p:nvSpPr>
          <p:cNvPr name="Freeform 9" id="9"/>
          <p:cNvSpPr/>
          <p:nvPr/>
        </p:nvSpPr>
        <p:spPr>
          <a:xfrm flipH="false" flipV="false" rot="0">
            <a:off x="6710781" y="3313092"/>
            <a:ext cx="4714651" cy="2633724"/>
          </a:xfrm>
          <a:custGeom>
            <a:avLst/>
            <a:gdLst/>
            <a:ahLst/>
            <a:cxnLst/>
            <a:rect r="r" b="b" t="t" l="l"/>
            <a:pathLst>
              <a:path h="2633724" w="4714651">
                <a:moveTo>
                  <a:pt x="0" y="0"/>
                </a:moveTo>
                <a:lnTo>
                  <a:pt x="4714651" y="0"/>
                </a:lnTo>
                <a:lnTo>
                  <a:pt x="4714651" y="2633724"/>
                </a:lnTo>
                <a:lnTo>
                  <a:pt x="0" y="2633724"/>
                </a:lnTo>
                <a:lnTo>
                  <a:pt x="0" y="0"/>
                </a:lnTo>
                <a:close/>
              </a:path>
            </a:pathLst>
          </a:custGeom>
          <a:blipFill>
            <a:blip r:embed="rId4"/>
            <a:stretch>
              <a:fillRect l="-7056" t="-5249" r="-7056" b="0"/>
            </a:stretch>
          </a:blipFill>
        </p:spPr>
      </p:sp>
      <p:sp>
        <p:nvSpPr>
          <p:cNvPr name="AutoShape 10" id="10"/>
          <p:cNvSpPr/>
          <p:nvPr/>
        </p:nvSpPr>
        <p:spPr>
          <a:xfrm flipH="true" flipV="true">
            <a:off x="5771640" y="3313110"/>
            <a:ext cx="9525" cy="5216609"/>
          </a:xfrm>
          <a:prstGeom prst="line">
            <a:avLst/>
          </a:prstGeom>
          <a:ln cap="flat" w="19050">
            <a:solidFill>
              <a:srgbClr val="356014"/>
            </a:solidFill>
            <a:prstDash val="solid"/>
            <a:headEnd type="none" len="sm" w="sm"/>
            <a:tailEnd type="none" len="sm" w="sm"/>
          </a:ln>
        </p:spPr>
      </p:sp>
      <p:sp>
        <p:nvSpPr>
          <p:cNvPr name="AutoShape 11" id="11"/>
          <p:cNvSpPr/>
          <p:nvPr/>
        </p:nvSpPr>
        <p:spPr>
          <a:xfrm flipV="true">
            <a:off x="11415907" y="3158172"/>
            <a:ext cx="0" cy="5577288"/>
          </a:xfrm>
          <a:prstGeom prst="line">
            <a:avLst/>
          </a:prstGeom>
          <a:ln cap="flat" w="19050">
            <a:solidFill>
              <a:srgbClr val="356014"/>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997387">
            <a:off x="15157993" y="-2830965"/>
            <a:ext cx="3290152" cy="7904326"/>
            <a:chOff x="0" y="0"/>
            <a:chExt cx="416268" cy="1000050"/>
          </a:xfrm>
        </p:grpSpPr>
        <p:sp>
          <p:nvSpPr>
            <p:cNvPr name="Freeform 3" id="3"/>
            <p:cNvSpPr/>
            <p:nvPr/>
          </p:nvSpPr>
          <p:spPr>
            <a:xfrm flipH="false" flipV="false" rot="0">
              <a:off x="0" y="0"/>
              <a:ext cx="416268" cy="1000050"/>
            </a:xfrm>
            <a:custGeom>
              <a:avLst/>
              <a:gdLst/>
              <a:ahLst/>
              <a:cxnLst/>
              <a:rect r="r" b="b" t="t" l="l"/>
              <a:pathLst>
                <a:path h="1000050" w="416268">
                  <a:moveTo>
                    <a:pt x="213068" y="0"/>
                  </a:moveTo>
                  <a:lnTo>
                    <a:pt x="0" y="0"/>
                  </a:lnTo>
                  <a:lnTo>
                    <a:pt x="203200" y="1000050"/>
                  </a:lnTo>
                  <a:lnTo>
                    <a:pt x="416268" y="1000050"/>
                  </a:lnTo>
                  <a:lnTo>
                    <a:pt x="213068" y="0"/>
                  </a:lnTo>
                  <a:close/>
                </a:path>
              </a:pathLst>
            </a:custGeom>
            <a:solidFill>
              <a:srgbClr val="356014">
                <a:alpha val="54902"/>
              </a:srgbClr>
            </a:solidFill>
          </p:spPr>
        </p:sp>
        <p:sp>
          <p:nvSpPr>
            <p:cNvPr name="TextBox 4" id="4"/>
            <p:cNvSpPr txBox="true"/>
            <p:nvPr/>
          </p:nvSpPr>
          <p:spPr>
            <a:xfrm>
              <a:off x="101600" y="-66675"/>
              <a:ext cx="213068" cy="1066725"/>
            </a:xfrm>
            <a:prstGeom prst="rect">
              <a:avLst/>
            </a:prstGeom>
          </p:spPr>
          <p:txBody>
            <a:bodyPr anchor="ctr" rtlCol="false" tIns="50800" lIns="50800" bIns="50800" rIns="50800"/>
            <a:lstStyle/>
            <a:p>
              <a:pPr algn="ctr">
                <a:lnSpc>
                  <a:spcPts val="3749"/>
                </a:lnSpc>
              </a:pPr>
            </a:p>
          </p:txBody>
        </p:sp>
      </p:grpSp>
      <p:sp>
        <p:nvSpPr>
          <p:cNvPr name="Freeform 5" id="5"/>
          <p:cNvSpPr/>
          <p:nvPr/>
        </p:nvSpPr>
        <p:spPr>
          <a:xfrm flipH="false" flipV="false" rot="0">
            <a:off x="1309597" y="3266079"/>
            <a:ext cx="4682774" cy="387422"/>
          </a:xfrm>
          <a:custGeom>
            <a:avLst/>
            <a:gdLst/>
            <a:ahLst/>
            <a:cxnLst/>
            <a:rect r="r" b="b" t="t" l="l"/>
            <a:pathLst>
              <a:path h="387422" w="4682774">
                <a:moveTo>
                  <a:pt x="0" y="0"/>
                </a:moveTo>
                <a:lnTo>
                  <a:pt x="4682774" y="0"/>
                </a:lnTo>
                <a:lnTo>
                  <a:pt x="4682774" y="387423"/>
                </a:lnTo>
                <a:lnTo>
                  <a:pt x="0" y="387423"/>
                </a:lnTo>
                <a:lnTo>
                  <a:pt x="0" y="0"/>
                </a:lnTo>
                <a:close/>
              </a:path>
            </a:pathLst>
          </a:custGeom>
          <a:blipFill>
            <a:blip r:embed="rId2"/>
            <a:stretch>
              <a:fillRect l="0" t="-15024" r="0" b="0"/>
            </a:stretch>
          </a:blipFill>
        </p:spPr>
      </p:sp>
      <p:sp>
        <p:nvSpPr>
          <p:cNvPr name="Freeform 6" id="6"/>
          <p:cNvSpPr/>
          <p:nvPr/>
        </p:nvSpPr>
        <p:spPr>
          <a:xfrm flipH="false" flipV="false" rot="0">
            <a:off x="1372211" y="3897144"/>
            <a:ext cx="4620159" cy="5646487"/>
          </a:xfrm>
          <a:custGeom>
            <a:avLst/>
            <a:gdLst/>
            <a:ahLst/>
            <a:cxnLst/>
            <a:rect r="r" b="b" t="t" l="l"/>
            <a:pathLst>
              <a:path h="5646487" w="4620159">
                <a:moveTo>
                  <a:pt x="0" y="0"/>
                </a:moveTo>
                <a:lnTo>
                  <a:pt x="4620160" y="0"/>
                </a:lnTo>
                <a:lnTo>
                  <a:pt x="4620160" y="5646487"/>
                </a:lnTo>
                <a:lnTo>
                  <a:pt x="0" y="5646487"/>
                </a:lnTo>
                <a:lnTo>
                  <a:pt x="0" y="0"/>
                </a:lnTo>
                <a:close/>
              </a:path>
            </a:pathLst>
          </a:custGeom>
          <a:blipFill>
            <a:blip r:embed="rId3"/>
            <a:stretch>
              <a:fillRect l="-4463" t="-1732" r="-5293" b="0"/>
            </a:stretch>
          </a:blipFill>
        </p:spPr>
      </p:sp>
      <p:sp>
        <p:nvSpPr>
          <p:cNvPr name="Freeform 7" id="7"/>
          <p:cNvSpPr/>
          <p:nvPr/>
        </p:nvSpPr>
        <p:spPr>
          <a:xfrm flipH="false" flipV="false" rot="0">
            <a:off x="7298307" y="3266079"/>
            <a:ext cx="4654459" cy="2423945"/>
          </a:xfrm>
          <a:custGeom>
            <a:avLst/>
            <a:gdLst/>
            <a:ahLst/>
            <a:cxnLst/>
            <a:rect r="r" b="b" t="t" l="l"/>
            <a:pathLst>
              <a:path h="2423945" w="4654459">
                <a:moveTo>
                  <a:pt x="0" y="0"/>
                </a:moveTo>
                <a:lnTo>
                  <a:pt x="4654459" y="0"/>
                </a:lnTo>
                <a:lnTo>
                  <a:pt x="4654459" y="2423945"/>
                </a:lnTo>
                <a:lnTo>
                  <a:pt x="0" y="2423945"/>
                </a:lnTo>
                <a:lnTo>
                  <a:pt x="0" y="0"/>
                </a:lnTo>
                <a:close/>
              </a:path>
            </a:pathLst>
          </a:custGeom>
          <a:blipFill>
            <a:blip r:embed="rId4"/>
            <a:stretch>
              <a:fillRect l="-3269" t="0" r="-5721" b="0"/>
            </a:stretch>
          </a:blipFill>
        </p:spPr>
      </p:sp>
      <p:sp>
        <p:nvSpPr>
          <p:cNvPr name="Freeform 8" id="8"/>
          <p:cNvSpPr/>
          <p:nvPr/>
        </p:nvSpPr>
        <p:spPr>
          <a:xfrm flipH="false" flipV="false" rot="0">
            <a:off x="7298307" y="6200783"/>
            <a:ext cx="4552339" cy="519604"/>
          </a:xfrm>
          <a:custGeom>
            <a:avLst/>
            <a:gdLst/>
            <a:ahLst/>
            <a:cxnLst/>
            <a:rect r="r" b="b" t="t" l="l"/>
            <a:pathLst>
              <a:path h="519604" w="4552339">
                <a:moveTo>
                  <a:pt x="0" y="0"/>
                </a:moveTo>
                <a:lnTo>
                  <a:pt x="4552339" y="0"/>
                </a:lnTo>
                <a:lnTo>
                  <a:pt x="4552339" y="519604"/>
                </a:lnTo>
                <a:lnTo>
                  <a:pt x="0" y="519604"/>
                </a:lnTo>
                <a:lnTo>
                  <a:pt x="0" y="0"/>
                </a:lnTo>
                <a:close/>
              </a:path>
            </a:pathLst>
          </a:custGeom>
          <a:blipFill>
            <a:blip r:embed="rId5"/>
            <a:stretch>
              <a:fillRect l="-2099" t="-25860" r="-3411" b="-49760"/>
            </a:stretch>
          </a:blipFill>
        </p:spPr>
      </p:sp>
      <p:sp>
        <p:nvSpPr>
          <p:cNvPr name="TextBox 9" id="9"/>
          <p:cNvSpPr txBox="true"/>
          <p:nvPr/>
        </p:nvSpPr>
        <p:spPr>
          <a:xfrm rot="0">
            <a:off x="1372211" y="978323"/>
            <a:ext cx="7771789" cy="85915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Đánh giá kết quả</a:t>
            </a:r>
          </a:p>
        </p:txBody>
      </p:sp>
      <p:sp>
        <p:nvSpPr>
          <p:cNvPr name="TextBox 10" id="10"/>
          <p:cNvSpPr txBox="true"/>
          <p:nvPr/>
        </p:nvSpPr>
        <p:spPr>
          <a:xfrm rot="0">
            <a:off x="1028700" y="2433791"/>
            <a:ext cx="3824154" cy="588646"/>
          </a:xfrm>
          <a:prstGeom prst="rect">
            <a:avLst/>
          </a:prstGeom>
        </p:spPr>
        <p:txBody>
          <a:bodyPr anchor="t" rtlCol="false" tIns="0" lIns="0" bIns="0" rIns="0">
            <a:spAutoFit/>
          </a:bodyPr>
          <a:lstStyle/>
          <a:p>
            <a:pPr>
              <a:lnSpc>
                <a:spcPts val="4949"/>
              </a:lnSpc>
            </a:pPr>
            <a:r>
              <a:rPr lang="en-US" sz="3299">
                <a:solidFill>
                  <a:srgbClr val="356014"/>
                </a:solidFill>
                <a:latin typeface="Montserrat Bold"/>
              </a:rPr>
              <a:t>Mô hình dữ liệu:</a:t>
            </a:r>
          </a:p>
        </p:txBody>
      </p:sp>
      <p:sp>
        <p:nvSpPr>
          <p:cNvPr name="AutoShape 11" id="11"/>
          <p:cNvSpPr/>
          <p:nvPr/>
        </p:nvSpPr>
        <p:spPr>
          <a:xfrm flipH="true" flipV="true">
            <a:off x="5771640" y="3313110"/>
            <a:ext cx="9525" cy="5216609"/>
          </a:xfrm>
          <a:prstGeom prst="line">
            <a:avLst/>
          </a:prstGeom>
          <a:ln cap="flat" w="19050">
            <a:solidFill>
              <a:srgbClr val="356014"/>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49057" y="1028700"/>
            <a:ext cx="6110243" cy="8229600"/>
            <a:chOff x="0" y="0"/>
            <a:chExt cx="3632200" cy="4892040"/>
          </a:xfrm>
        </p:grpSpPr>
        <p:sp>
          <p:nvSpPr>
            <p:cNvPr name="Freeform 3" id="3"/>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2"/>
              <a:stretch>
                <a:fillRect l="-17495" t="0" r="-17495" b="0"/>
              </a:stretch>
            </a:blipFill>
          </p:spPr>
        </p:sp>
        <p:sp>
          <p:nvSpPr>
            <p:cNvPr name="Freeform 4" id="4"/>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FFFFF"/>
            </a:solidFill>
          </p:spPr>
        </p:sp>
      </p:grpSp>
      <p:grpSp>
        <p:nvGrpSpPr>
          <p:cNvPr name="Group 5" id="5"/>
          <p:cNvGrpSpPr/>
          <p:nvPr/>
        </p:nvGrpSpPr>
        <p:grpSpPr>
          <a:xfrm rot="-1997387">
            <a:off x="15227928" y="-2617493"/>
            <a:ext cx="3212157" cy="7904326"/>
            <a:chOff x="0" y="0"/>
            <a:chExt cx="406400" cy="1000050"/>
          </a:xfrm>
        </p:grpSpPr>
        <p:sp>
          <p:nvSpPr>
            <p:cNvPr name="Freeform 6" id="6"/>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7" id="7"/>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028700" y="885825"/>
            <a:ext cx="7771789" cy="85915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Kết luận </a:t>
            </a:r>
          </a:p>
        </p:txBody>
      </p:sp>
      <p:sp>
        <p:nvSpPr>
          <p:cNvPr name="TextBox 9" id="9"/>
          <p:cNvSpPr txBox="true"/>
          <p:nvPr/>
        </p:nvSpPr>
        <p:spPr>
          <a:xfrm rot="0">
            <a:off x="1028700" y="3932326"/>
            <a:ext cx="6565965" cy="3636645"/>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Noto Serif"/>
              </a:rPr>
              <a:t>Thiết kế được cơ sở dữ liệu về giới thiệu du lịch tỉnh Trà Vinh có thể lưu trữ dữ liệu liên quan đến du lịch.</a:t>
            </a:r>
          </a:p>
          <a:p>
            <a:pPr marL="604518" indent="-302259" lvl="1">
              <a:lnSpc>
                <a:spcPts val="4199"/>
              </a:lnSpc>
              <a:buFont typeface="Arial"/>
              <a:buChar char="•"/>
            </a:pPr>
            <a:r>
              <a:rPr lang="en-US" sz="2799">
                <a:solidFill>
                  <a:srgbClr val="545454"/>
                </a:solidFill>
                <a:latin typeface="Noto Serif"/>
              </a:rPr>
              <a:t>Đáp ứng yêu cầu lưu trữ, truy vấn và xử lý thông tin về điểm đến du lịch.</a:t>
            </a:r>
          </a:p>
        </p:txBody>
      </p:sp>
      <p:sp>
        <p:nvSpPr>
          <p:cNvPr name="TextBox 10" id="10"/>
          <p:cNvSpPr txBox="true"/>
          <p:nvPr/>
        </p:nvSpPr>
        <p:spPr>
          <a:xfrm rot="0">
            <a:off x="1295158" y="3076510"/>
            <a:ext cx="4259179" cy="588646"/>
          </a:xfrm>
          <a:prstGeom prst="rect">
            <a:avLst/>
          </a:prstGeom>
        </p:spPr>
        <p:txBody>
          <a:bodyPr anchor="t" rtlCol="false" tIns="0" lIns="0" bIns="0" rIns="0">
            <a:spAutoFit/>
          </a:bodyPr>
          <a:lstStyle/>
          <a:p>
            <a:pPr>
              <a:lnSpc>
                <a:spcPts val="4949"/>
              </a:lnSpc>
            </a:pPr>
            <a:r>
              <a:rPr lang="en-US" sz="3299">
                <a:solidFill>
                  <a:srgbClr val="356014"/>
                </a:solidFill>
                <a:latin typeface="Montserrat Bold"/>
              </a:rPr>
              <a:t>Kết quả đạt dược: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49057" y="1028700"/>
            <a:ext cx="6110243" cy="8229600"/>
            <a:chOff x="0" y="0"/>
            <a:chExt cx="3632200" cy="4892040"/>
          </a:xfrm>
        </p:grpSpPr>
        <p:sp>
          <p:nvSpPr>
            <p:cNvPr name="Freeform 3" id="3"/>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2"/>
              <a:stretch>
                <a:fillRect l="-17495" t="0" r="-17495" b="0"/>
              </a:stretch>
            </a:blipFill>
          </p:spPr>
        </p:sp>
        <p:sp>
          <p:nvSpPr>
            <p:cNvPr name="Freeform 4" id="4"/>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FFFFF"/>
            </a:solidFill>
          </p:spPr>
        </p:sp>
      </p:grpSp>
      <p:grpSp>
        <p:nvGrpSpPr>
          <p:cNvPr name="Group 5" id="5"/>
          <p:cNvGrpSpPr/>
          <p:nvPr/>
        </p:nvGrpSpPr>
        <p:grpSpPr>
          <a:xfrm rot="-1997387">
            <a:off x="15227928" y="-2617493"/>
            <a:ext cx="3212157" cy="7904326"/>
            <a:chOff x="0" y="0"/>
            <a:chExt cx="406400" cy="1000050"/>
          </a:xfrm>
        </p:grpSpPr>
        <p:sp>
          <p:nvSpPr>
            <p:cNvPr name="Freeform 6" id="6"/>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7" id="7"/>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028700" y="885825"/>
            <a:ext cx="7771789" cy="85915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Kết luận </a:t>
            </a:r>
          </a:p>
        </p:txBody>
      </p:sp>
      <p:sp>
        <p:nvSpPr>
          <p:cNvPr name="TextBox 9" id="9"/>
          <p:cNvSpPr txBox="true"/>
          <p:nvPr/>
        </p:nvSpPr>
        <p:spPr>
          <a:xfrm rot="0">
            <a:off x="1028700" y="3932326"/>
            <a:ext cx="6565965" cy="3112770"/>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Noto Serif"/>
              </a:rPr>
              <a:t>Tăng cường quảng bá và marketing.</a:t>
            </a:r>
          </a:p>
          <a:p>
            <a:pPr marL="604518" indent="-302259" lvl="1">
              <a:lnSpc>
                <a:spcPts val="4199"/>
              </a:lnSpc>
              <a:buFont typeface="Arial"/>
              <a:buChar char="•"/>
            </a:pPr>
            <a:r>
              <a:rPr lang="en-US" sz="2799">
                <a:solidFill>
                  <a:srgbClr val="545454"/>
                </a:solidFill>
                <a:latin typeface="Noto Serif"/>
              </a:rPr>
              <a:t>Đẩy mạnh đào tạo nguồn nhân lực.</a:t>
            </a:r>
          </a:p>
          <a:p>
            <a:pPr marL="604518" indent="-302259" lvl="1">
              <a:lnSpc>
                <a:spcPts val="4199"/>
              </a:lnSpc>
              <a:buFont typeface="Arial"/>
              <a:buChar char="•"/>
            </a:pPr>
            <a:r>
              <a:rPr lang="en-US" sz="2799">
                <a:solidFill>
                  <a:srgbClr val="545454"/>
                </a:solidFill>
                <a:latin typeface="Noto Serif"/>
              </a:rPr>
              <a:t>Tăng cường hợp tác giữa các đơn vị liên quan và đầu tư vào cơ sở hạ tầng du lịch.</a:t>
            </a:r>
          </a:p>
        </p:txBody>
      </p:sp>
      <p:sp>
        <p:nvSpPr>
          <p:cNvPr name="TextBox 10" id="10"/>
          <p:cNvSpPr txBox="true"/>
          <p:nvPr/>
        </p:nvSpPr>
        <p:spPr>
          <a:xfrm rot="0">
            <a:off x="1295158" y="3076510"/>
            <a:ext cx="4259179" cy="588646"/>
          </a:xfrm>
          <a:prstGeom prst="rect">
            <a:avLst/>
          </a:prstGeom>
        </p:spPr>
        <p:txBody>
          <a:bodyPr anchor="t" rtlCol="false" tIns="0" lIns="0" bIns="0" rIns="0">
            <a:spAutoFit/>
          </a:bodyPr>
          <a:lstStyle/>
          <a:p>
            <a:pPr>
              <a:lnSpc>
                <a:spcPts val="4949"/>
              </a:lnSpc>
            </a:pPr>
            <a:r>
              <a:rPr lang="en-US" sz="3299">
                <a:solidFill>
                  <a:srgbClr val="356014"/>
                </a:solidFill>
                <a:latin typeface="Montserrat Bold"/>
              </a:rPr>
              <a:t>Đề xuất: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865867"/>
            <a:ext cx="6706188" cy="85915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Hướng phát triển</a:t>
            </a:r>
          </a:p>
        </p:txBody>
      </p:sp>
      <p:sp>
        <p:nvSpPr>
          <p:cNvPr name="TextBox 3" id="3"/>
          <p:cNvSpPr txBox="true"/>
          <p:nvPr/>
        </p:nvSpPr>
        <p:spPr>
          <a:xfrm rot="0">
            <a:off x="1028700" y="3810952"/>
            <a:ext cx="5708189" cy="1541145"/>
          </a:xfrm>
          <a:prstGeom prst="rect">
            <a:avLst/>
          </a:prstGeom>
        </p:spPr>
        <p:txBody>
          <a:bodyPr anchor="t" rtlCol="false" tIns="0" lIns="0" bIns="0" rIns="0">
            <a:spAutoFit/>
          </a:bodyPr>
          <a:lstStyle/>
          <a:p>
            <a:pPr>
              <a:lnSpc>
                <a:spcPts val="4199"/>
              </a:lnSpc>
            </a:pPr>
            <a:r>
              <a:rPr lang="en-US" sz="2799">
                <a:solidFill>
                  <a:srgbClr val="545454"/>
                </a:solidFill>
                <a:latin typeface="Noto Serif"/>
              </a:rPr>
              <a:t>Hoàn thiện dữ liệu có liên quan.</a:t>
            </a:r>
          </a:p>
          <a:p>
            <a:pPr>
              <a:lnSpc>
                <a:spcPts val="4199"/>
              </a:lnSpc>
            </a:pPr>
            <a:r>
              <a:rPr lang="en-US" sz="2799">
                <a:solidFill>
                  <a:srgbClr val="545454"/>
                </a:solidFill>
                <a:latin typeface="Noto Serif"/>
              </a:rPr>
              <a:t>Phát triển thành phần mềm và có thể ứng dụng trong thực tế.</a:t>
            </a:r>
          </a:p>
        </p:txBody>
      </p:sp>
      <p:sp>
        <p:nvSpPr>
          <p:cNvPr name="Freeform 4" id="4"/>
          <p:cNvSpPr/>
          <p:nvPr/>
        </p:nvSpPr>
        <p:spPr>
          <a:xfrm flipH="false" flipV="false" rot="0">
            <a:off x="7443898" y="1869652"/>
            <a:ext cx="9815402" cy="6317389"/>
          </a:xfrm>
          <a:custGeom>
            <a:avLst/>
            <a:gdLst/>
            <a:ahLst/>
            <a:cxnLst/>
            <a:rect r="r" b="b" t="t" l="l"/>
            <a:pathLst>
              <a:path h="6317389" w="9815402">
                <a:moveTo>
                  <a:pt x="0" y="0"/>
                </a:moveTo>
                <a:lnTo>
                  <a:pt x="9815402" y="0"/>
                </a:lnTo>
                <a:lnTo>
                  <a:pt x="9815402" y="6317389"/>
                </a:lnTo>
                <a:lnTo>
                  <a:pt x="0" y="6317389"/>
                </a:lnTo>
                <a:lnTo>
                  <a:pt x="0" y="0"/>
                </a:lnTo>
                <a:close/>
              </a:path>
            </a:pathLst>
          </a:custGeom>
          <a:blipFill>
            <a:blip r:embed="rId2"/>
            <a:stretch>
              <a:fillRect l="0" t="0" r="0" b="-3645"/>
            </a:stretch>
          </a:blipFill>
        </p:spPr>
      </p:sp>
      <p:grpSp>
        <p:nvGrpSpPr>
          <p:cNvPr name="Group 5" id="5"/>
          <p:cNvGrpSpPr/>
          <p:nvPr/>
        </p:nvGrpSpPr>
        <p:grpSpPr>
          <a:xfrm rot="-1997387">
            <a:off x="15157993" y="-2830965"/>
            <a:ext cx="3290152" cy="7904326"/>
            <a:chOff x="0" y="0"/>
            <a:chExt cx="416268" cy="1000050"/>
          </a:xfrm>
        </p:grpSpPr>
        <p:sp>
          <p:nvSpPr>
            <p:cNvPr name="Freeform 6" id="6"/>
            <p:cNvSpPr/>
            <p:nvPr/>
          </p:nvSpPr>
          <p:spPr>
            <a:xfrm flipH="false" flipV="false" rot="0">
              <a:off x="0" y="0"/>
              <a:ext cx="416268" cy="1000050"/>
            </a:xfrm>
            <a:custGeom>
              <a:avLst/>
              <a:gdLst/>
              <a:ahLst/>
              <a:cxnLst/>
              <a:rect r="r" b="b" t="t" l="l"/>
              <a:pathLst>
                <a:path h="1000050" w="416268">
                  <a:moveTo>
                    <a:pt x="213068" y="0"/>
                  </a:moveTo>
                  <a:lnTo>
                    <a:pt x="0" y="0"/>
                  </a:lnTo>
                  <a:lnTo>
                    <a:pt x="203200" y="1000050"/>
                  </a:lnTo>
                  <a:lnTo>
                    <a:pt x="416268" y="1000050"/>
                  </a:lnTo>
                  <a:lnTo>
                    <a:pt x="213068" y="0"/>
                  </a:lnTo>
                  <a:close/>
                </a:path>
              </a:pathLst>
            </a:custGeom>
            <a:solidFill>
              <a:srgbClr val="356014">
                <a:alpha val="54902"/>
              </a:srgbClr>
            </a:solidFill>
          </p:spPr>
        </p:sp>
        <p:sp>
          <p:nvSpPr>
            <p:cNvPr name="TextBox 7" id="7"/>
            <p:cNvSpPr txBox="true"/>
            <p:nvPr/>
          </p:nvSpPr>
          <p:spPr>
            <a:xfrm>
              <a:off x="101600" y="-66675"/>
              <a:ext cx="213068" cy="1066725"/>
            </a:xfrm>
            <a:prstGeom prst="rect">
              <a:avLst/>
            </a:prstGeom>
          </p:spPr>
          <p:txBody>
            <a:bodyPr anchor="ctr" rtlCol="false" tIns="50800" lIns="50800" bIns="50800" rIns="50800"/>
            <a:lstStyle/>
            <a:p>
              <a:pPr algn="ctr">
                <a:lnSpc>
                  <a:spcPts val="374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49057" y="1028700"/>
            <a:ext cx="6110243" cy="8229600"/>
            <a:chOff x="0" y="0"/>
            <a:chExt cx="3632200" cy="4892040"/>
          </a:xfrm>
        </p:grpSpPr>
        <p:sp>
          <p:nvSpPr>
            <p:cNvPr name="Freeform 3" id="3"/>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2"/>
              <a:stretch>
                <a:fillRect l="-50151" t="0" r="-50151" b="0"/>
              </a:stretch>
            </a:blipFill>
          </p:spPr>
        </p:sp>
        <p:sp>
          <p:nvSpPr>
            <p:cNvPr name="Freeform 4" id="4"/>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FFFFF"/>
            </a:solidFill>
          </p:spPr>
        </p:sp>
      </p:grpSp>
      <p:grpSp>
        <p:nvGrpSpPr>
          <p:cNvPr name="Group 5" id="5"/>
          <p:cNvGrpSpPr/>
          <p:nvPr/>
        </p:nvGrpSpPr>
        <p:grpSpPr>
          <a:xfrm rot="-1997387">
            <a:off x="15227928" y="-2617493"/>
            <a:ext cx="3212157" cy="7904326"/>
            <a:chOff x="0" y="0"/>
            <a:chExt cx="406400" cy="1000050"/>
          </a:xfrm>
        </p:grpSpPr>
        <p:sp>
          <p:nvSpPr>
            <p:cNvPr name="Freeform 6" id="6"/>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7" id="7"/>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631612" y="2843153"/>
            <a:ext cx="7771789" cy="638174"/>
          </a:xfrm>
          <a:prstGeom prst="rect">
            <a:avLst/>
          </a:prstGeom>
        </p:spPr>
        <p:txBody>
          <a:bodyPr anchor="t" rtlCol="false" tIns="0" lIns="0" bIns="0" rIns="0">
            <a:spAutoFit/>
          </a:bodyPr>
          <a:lstStyle/>
          <a:p>
            <a:pPr>
              <a:lnSpc>
                <a:spcPts val="5250"/>
              </a:lnSpc>
              <a:spcBef>
                <a:spcPct val="0"/>
              </a:spcBef>
            </a:pPr>
            <a:r>
              <a:rPr lang="en-US" sz="3500" spc="87">
                <a:solidFill>
                  <a:srgbClr val="356014"/>
                </a:solidFill>
                <a:latin typeface="Playfair Display Bold"/>
              </a:rPr>
              <a:t>Mục đích nghiên cứu :</a:t>
            </a:r>
          </a:p>
        </p:txBody>
      </p:sp>
      <p:sp>
        <p:nvSpPr>
          <p:cNvPr name="TextBox 9" id="9"/>
          <p:cNvSpPr txBox="true"/>
          <p:nvPr/>
        </p:nvSpPr>
        <p:spPr>
          <a:xfrm rot="0">
            <a:off x="1631612" y="3810952"/>
            <a:ext cx="6565965" cy="2065020"/>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545454"/>
                </a:solidFill>
                <a:latin typeface="Noto Serif"/>
              </a:rPr>
              <a:t>Hiểu rõ về du lịch Tỉnh Trà Vinh.</a:t>
            </a:r>
          </a:p>
          <a:p>
            <a:pPr marL="604519" indent="-302260" lvl="1">
              <a:lnSpc>
                <a:spcPts val="4199"/>
              </a:lnSpc>
              <a:buFont typeface="Arial"/>
              <a:buChar char="•"/>
            </a:pPr>
            <a:r>
              <a:rPr lang="en-US" sz="2799">
                <a:solidFill>
                  <a:srgbClr val="545454"/>
                </a:solidFill>
                <a:latin typeface="Noto Serif"/>
              </a:rPr>
              <a:t>Thiết kế cơ sở dữ liệu phù hợp với nhu cầu quản lý thông tin du lịch.</a:t>
            </a:r>
          </a:p>
          <a:p>
            <a:pPr>
              <a:lnSpc>
                <a:spcPts val="4199"/>
              </a:lnSpc>
            </a:pPr>
          </a:p>
        </p:txBody>
      </p:sp>
      <p:sp>
        <p:nvSpPr>
          <p:cNvPr name="TextBox 10" id="10"/>
          <p:cNvSpPr txBox="true"/>
          <p:nvPr/>
        </p:nvSpPr>
        <p:spPr>
          <a:xfrm rot="0">
            <a:off x="3379322" y="942975"/>
            <a:ext cx="4276368" cy="802640"/>
          </a:xfrm>
          <a:prstGeom prst="rect">
            <a:avLst/>
          </a:prstGeom>
        </p:spPr>
        <p:txBody>
          <a:bodyPr anchor="t" rtlCol="false" tIns="0" lIns="0" bIns="0" rIns="0">
            <a:spAutoFit/>
          </a:bodyPr>
          <a:lstStyle/>
          <a:p>
            <a:pPr algn="ctr">
              <a:lnSpc>
                <a:spcPts val="6580"/>
              </a:lnSpc>
            </a:pPr>
            <a:r>
              <a:rPr lang="en-US" sz="4700">
                <a:solidFill>
                  <a:srgbClr val="356014"/>
                </a:solidFill>
                <a:latin typeface="DejaVu Serif Bold"/>
              </a:rPr>
              <a:t>TỔNG QUAN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996942" y="1028700"/>
            <a:ext cx="9300916" cy="10393305"/>
            <a:chOff x="0" y="0"/>
            <a:chExt cx="3784600" cy="4229100"/>
          </a:xfrm>
        </p:grpSpPr>
        <p:sp>
          <p:nvSpPr>
            <p:cNvPr name="Freeform 3" id="3"/>
            <p:cNvSpPr/>
            <p:nvPr/>
          </p:nvSpPr>
          <p:spPr>
            <a:xfrm flipH="false" flipV="false" rot="0">
              <a:off x="0" y="3784600"/>
              <a:ext cx="3784600" cy="444500"/>
            </a:xfrm>
            <a:custGeom>
              <a:avLst/>
              <a:gdLst/>
              <a:ahLst/>
              <a:cxnLst/>
              <a:rect r="r" b="b" t="t" l="l"/>
              <a:pathLst>
                <a:path h="444500" w="3784600">
                  <a:moveTo>
                    <a:pt x="0" y="0"/>
                  </a:moveTo>
                  <a:lnTo>
                    <a:pt x="3784600" y="0"/>
                  </a:lnTo>
                  <a:lnTo>
                    <a:pt x="3784600" y="444500"/>
                  </a:lnTo>
                  <a:lnTo>
                    <a:pt x="0" y="444500"/>
                  </a:lnTo>
                  <a:close/>
                </a:path>
              </a:pathLst>
            </a:custGeom>
            <a:solidFill>
              <a:srgbClr val="A5593C"/>
            </a:solidFill>
          </p:spPr>
        </p:sp>
        <p:sp>
          <p:nvSpPr>
            <p:cNvPr name="Freeform 4" id="4"/>
            <p:cNvSpPr/>
            <p:nvPr/>
          </p:nvSpPr>
          <p:spPr>
            <a:xfrm flipH="false" flipV="false" rot="0">
              <a:off x="0" y="0"/>
              <a:ext cx="3784600" cy="3784600"/>
            </a:xfrm>
            <a:custGeom>
              <a:avLst/>
              <a:gdLst/>
              <a:ahLst/>
              <a:cxnLst/>
              <a:rect r="r" b="b" t="t" l="l"/>
              <a:pathLst>
                <a:path h="3784600" w="3784600">
                  <a:moveTo>
                    <a:pt x="0" y="0"/>
                  </a:moveTo>
                  <a:lnTo>
                    <a:pt x="3784600" y="0"/>
                  </a:lnTo>
                  <a:lnTo>
                    <a:pt x="3784600" y="3784600"/>
                  </a:lnTo>
                  <a:lnTo>
                    <a:pt x="0" y="3784600"/>
                  </a:lnTo>
                  <a:close/>
                </a:path>
              </a:pathLst>
            </a:custGeom>
            <a:blipFill>
              <a:blip r:embed="rId2"/>
              <a:stretch>
                <a:fillRect l="-12500" t="0" r="-12500" b="0"/>
              </a:stretch>
            </a:blipFill>
          </p:spPr>
        </p:sp>
      </p:grpSp>
      <p:grpSp>
        <p:nvGrpSpPr>
          <p:cNvPr name="Group 5" id="5"/>
          <p:cNvGrpSpPr/>
          <p:nvPr/>
        </p:nvGrpSpPr>
        <p:grpSpPr>
          <a:xfrm rot="-1997387">
            <a:off x="15691779" y="-2385581"/>
            <a:ext cx="3212157" cy="7904326"/>
            <a:chOff x="0" y="0"/>
            <a:chExt cx="406400" cy="1000050"/>
          </a:xfrm>
        </p:grpSpPr>
        <p:sp>
          <p:nvSpPr>
            <p:cNvPr name="Freeform 6" id="6"/>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7" id="7"/>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721624" y="3678335"/>
            <a:ext cx="6521986" cy="1633220"/>
          </a:xfrm>
          <a:prstGeom prst="rect">
            <a:avLst/>
          </a:prstGeom>
        </p:spPr>
        <p:txBody>
          <a:bodyPr anchor="t" rtlCol="false" tIns="0" lIns="0" bIns="0" rIns="0">
            <a:spAutoFit/>
          </a:bodyPr>
          <a:lstStyle/>
          <a:p>
            <a:pPr algn="ctr">
              <a:lnSpc>
                <a:spcPts val="6580"/>
              </a:lnSpc>
              <a:spcBef>
                <a:spcPct val="0"/>
              </a:spcBef>
            </a:pPr>
            <a:r>
              <a:rPr lang="en-US" sz="4700" spc="117">
                <a:solidFill>
                  <a:srgbClr val="356014"/>
                </a:solidFill>
                <a:latin typeface="Playfair Display Bold"/>
              </a:rPr>
              <a:t>Cảm ơn thầy cô đã lắng nghe bài báo cáo!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5987" y="5893786"/>
            <a:ext cx="8863313" cy="3364514"/>
            <a:chOff x="0" y="0"/>
            <a:chExt cx="6350000" cy="2410460"/>
          </a:xfrm>
        </p:grpSpPr>
        <p:sp>
          <p:nvSpPr>
            <p:cNvPr name="Freeform 3" id="3"/>
            <p:cNvSpPr/>
            <p:nvPr/>
          </p:nvSpPr>
          <p:spPr>
            <a:xfrm flipH="false" flipV="false" rot="0">
              <a:off x="0" y="0"/>
              <a:ext cx="6350000" cy="2410460"/>
            </a:xfrm>
            <a:custGeom>
              <a:avLst/>
              <a:gdLst/>
              <a:ahLst/>
              <a:cxnLst/>
              <a:rect r="r" b="b" t="t" l="l"/>
              <a:pathLst>
                <a:path h="2410460" w="6350000">
                  <a:moveTo>
                    <a:pt x="0" y="0"/>
                  </a:moveTo>
                  <a:lnTo>
                    <a:pt x="6350000" y="0"/>
                  </a:lnTo>
                  <a:lnTo>
                    <a:pt x="6350000" y="2410460"/>
                  </a:lnTo>
                  <a:lnTo>
                    <a:pt x="0" y="2410460"/>
                  </a:lnTo>
                  <a:close/>
                </a:path>
              </a:pathLst>
            </a:custGeom>
            <a:blipFill>
              <a:blip r:embed="rId2"/>
              <a:stretch>
                <a:fillRect l="0" t="-37686" r="0" b="-37686"/>
              </a:stretch>
            </a:blipFill>
          </p:spPr>
        </p:sp>
      </p:grpSp>
      <p:grpSp>
        <p:nvGrpSpPr>
          <p:cNvPr name="Group 4" id="4"/>
          <p:cNvGrpSpPr>
            <a:grpSpLocks noChangeAspect="true"/>
          </p:cNvGrpSpPr>
          <p:nvPr/>
        </p:nvGrpSpPr>
        <p:grpSpPr>
          <a:xfrm rot="0">
            <a:off x="1028700" y="1028700"/>
            <a:ext cx="5226201" cy="9291024"/>
            <a:chOff x="0" y="0"/>
            <a:chExt cx="3291840" cy="5852160"/>
          </a:xfrm>
        </p:grpSpPr>
        <p:sp>
          <p:nvSpPr>
            <p:cNvPr name="Freeform 5" id="5"/>
            <p:cNvSpPr/>
            <p:nvPr/>
          </p:nvSpPr>
          <p:spPr>
            <a:xfrm flipH="false" flipV="false" rot="0">
              <a:off x="1270" y="-1270"/>
              <a:ext cx="3290570" cy="5853430"/>
            </a:xfrm>
            <a:custGeom>
              <a:avLst/>
              <a:gdLst/>
              <a:ahLst/>
              <a:cxnLst/>
              <a:rect r="r" b="b" t="t" l="l"/>
              <a:pathLst>
                <a:path h="5853430" w="3290570">
                  <a:moveTo>
                    <a:pt x="3290570" y="5853430"/>
                  </a:moveTo>
                  <a:lnTo>
                    <a:pt x="0" y="5853430"/>
                  </a:lnTo>
                  <a:lnTo>
                    <a:pt x="0" y="0"/>
                  </a:lnTo>
                  <a:lnTo>
                    <a:pt x="3290570" y="0"/>
                  </a:lnTo>
                  <a:lnTo>
                    <a:pt x="3290570" y="5853430"/>
                  </a:lnTo>
                  <a:close/>
                </a:path>
              </a:pathLst>
            </a:custGeom>
            <a:blipFill>
              <a:blip r:embed="rId3"/>
              <a:stretch>
                <a:fillRect l="-68589" t="0" r="-68589" b="0"/>
              </a:stretch>
            </a:blipFill>
          </p:spPr>
        </p:sp>
        <p:sp>
          <p:nvSpPr>
            <p:cNvPr name="Freeform 6" id="6"/>
            <p:cNvSpPr/>
            <p:nvPr/>
          </p:nvSpPr>
          <p:spPr>
            <a:xfrm flipH="false" flipV="false" rot="0">
              <a:off x="1270" y="-1270"/>
              <a:ext cx="3290570" cy="5853430"/>
            </a:xfrm>
            <a:custGeom>
              <a:avLst/>
              <a:gdLst/>
              <a:ahLst/>
              <a:cxnLst/>
              <a:rect r="r" b="b" t="t" l="l"/>
              <a:pathLst>
                <a:path h="5853430" w="3290570">
                  <a:moveTo>
                    <a:pt x="3290570" y="5853430"/>
                  </a:moveTo>
                  <a:lnTo>
                    <a:pt x="0" y="5853430"/>
                  </a:lnTo>
                  <a:lnTo>
                    <a:pt x="0" y="0"/>
                  </a:lnTo>
                  <a:lnTo>
                    <a:pt x="3290570" y="0"/>
                  </a:lnTo>
                  <a:lnTo>
                    <a:pt x="3290570" y="5853430"/>
                  </a:lnTo>
                  <a:close/>
                </a:path>
              </a:pathLst>
            </a:custGeom>
            <a:blipFill>
              <a:blip r:embed="rId4"/>
              <a:stretch>
                <a:fillRect l="-30" t="0" r="-30" b="0"/>
              </a:stretch>
            </a:blipFill>
          </p:spPr>
        </p:sp>
      </p:grpSp>
      <p:grpSp>
        <p:nvGrpSpPr>
          <p:cNvPr name="Group 7" id="7"/>
          <p:cNvGrpSpPr/>
          <p:nvPr/>
        </p:nvGrpSpPr>
        <p:grpSpPr>
          <a:xfrm rot="3407347">
            <a:off x="71053" y="-2923463"/>
            <a:ext cx="3212157" cy="7904326"/>
            <a:chOff x="0" y="0"/>
            <a:chExt cx="406400" cy="1000050"/>
          </a:xfrm>
        </p:grpSpPr>
        <p:sp>
          <p:nvSpPr>
            <p:cNvPr name="Freeform 8" id="8"/>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9" id="9"/>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10" id="10"/>
          <p:cNvSpPr txBox="true"/>
          <p:nvPr/>
        </p:nvSpPr>
        <p:spPr>
          <a:xfrm rot="0">
            <a:off x="8529124" y="2356587"/>
            <a:ext cx="6974725" cy="638175"/>
          </a:xfrm>
          <a:prstGeom prst="rect">
            <a:avLst/>
          </a:prstGeom>
        </p:spPr>
        <p:txBody>
          <a:bodyPr anchor="t" rtlCol="false" tIns="0" lIns="0" bIns="0" rIns="0">
            <a:spAutoFit/>
          </a:bodyPr>
          <a:lstStyle/>
          <a:p>
            <a:pPr>
              <a:lnSpc>
                <a:spcPts val="5250"/>
              </a:lnSpc>
              <a:spcBef>
                <a:spcPct val="0"/>
              </a:spcBef>
            </a:pPr>
            <a:r>
              <a:rPr lang="en-US" sz="3500" spc="87">
                <a:solidFill>
                  <a:srgbClr val="356014"/>
                </a:solidFill>
                <a:latin typeface="Playfair Display Bold"/>
              </a:rPr>
              <a:t>Lý do chọn đề tài :</a:t>
            </a:r>
          </a:p>
        </p:txBody>
      </p:sp>
      <p:sp>
        <p:nvSpPr>
          <p:cNvPr name="TextBox 11" id="11"/>
          <p:cNvSpPr txBox="true"/>
          <p:nvPr/>
        </p:nvSpPr>
        <p:spPr>
          <a:xfrm rot="0">
            <a:off x="8262850" y="3204581"/>
            <a:ext cx="7240999" cy="2065020"/>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Noto Serif"/>
              </a:rPr>
              <a:t>Nhu cầu phát triển du lịch bền vững.</a:t>
            </a:r>
          </a:p>
          <a:p>
            <a:pPr marL="604518" indent="-302259" lvl="1">
              <a:lnSpc>
                <a:spcPts val="4199"/>
              </a:lnSpc>
              <a:buFont typeface="Arial"/>
              <a:buChar char="•"/>
            </a:pPr>
            <a:r>
              <a:rPr lang="en-US" sz="2799">
                <a:solidFill>
                  <a:srgbClr val="545454"/>
                </a:solidFill>
                <a:latin typeface="Noto Serif"/>
              </a:rPr>
              <a:t>Sự linh hoạt và khả năng mở rộng của hệ thống </a:t>
            </a:r>
            <a:r>
              <a:rPr lang="en-US" sz="2799">
                <a:solidFill>
                  <a:srgbClr val="545454"/>
                </a:solidFill>
                <a:latin typeface="Noto Serif Bold"/>
              </a:rPr>
              <a:t>NoSQL</a:t>
            </a:r>
          </a:p>
          <a:p>
            <a:pPr>
              <a:lnSpc>
                <a:spcPts val="4199"/>
              </a:lnSpc>
            </a:pPr>
          </a:p>
        </p:txBody>
      </p:sp>
      <p:sp>
        <p:nvSpPr>
          <p:cNvPr name="TextBox 12" id="12"/>
          <p:cNvSpPr txBox="true"/>
          <p:nvPr/>
        </p:nvSpPr>
        <p:spPr>
          <a:xfrm rot="0">
            <a:off x="10129011" y="942975"/>
            <a:ext cx="4276368" cy="802640"/>
          </a:xfrm>
          <a:prstGeom prst="rect">
            <a:avLst/>
          </a:prstGeom>
        </p:spPr>
        <p:txBody>
          <a:bodyPr anchor="t" rtlCol="false" tIns="0" lIns="0" bIns="0" rIns="0">
            <a:spAutoFit/>
          </a:bodyPr>
          <a:lstStyle/>
          <a:p>
            <a:pPr algn="ctr">
              <a:lnSpc>
                <a:spcPts val="6580"/>
              </a:lnSpc>
            </a:pPr>
            <a:r>
              <a:rPr lang="en-US" sz="4700">
                <a:solidFill>
                  <a:srgbClr val="356014"/>
                </a:solidFill>
                <a:latin typeface="DejaVu Serif Bold"/>
              </a:rPr>
              <a:t>TỔNG QUAN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41098" y="2089164"/>
            <a:ext cx="6108696" cy="6108672"/>
            <a:chOff x="0" y="0"/>
            <a:chExt cx="6350025" cy="6350000"/>
          </a:xfrm>
        </p:grpSpPr>
        <p:sp>
          <p:nvSpPr>
            <p:cNvPr name="Freeform 3" id="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1061" t="0" r="-21061" b="0"/>
              </a:stretch>
            </a:blipFill>
          </p:spPr>
        </p:sp>
      </p:grpSp>
      <p:sp>
        <p:nvSpPr>
          <p:cNvPr name="AutoShape 4" id="4"/>
          <p:cNvSpPr/>
          <p:nvPr/>
        </p:nvSpPr>
        <p:spPr>
          <a:xfrm flipH="true">
            <a:off x="2401578" y="8188311"/>
            <a:ext cx="4023260" cy="0"/>
          </a:xfrm>
          <a:prstGeom prst="line">
            <a:avLst/>
          </a:prstGeom>
          <a:ln cap="flat" w="19050">
            <a:solidFill>
              <a:srgbClr val="356014"/>
            </a:solidFill>
            <a:prstDash val="solid"/>
            <a:headEnd type="none" len="sm" w="sm"/>
            <a:tailEnd type="none" len="sm" w="sm"/>
          </a:ln>
        </p:spPr>
      </p:sp>
      <p:grpSp>
        <p:nvGrpSpPr>
          <p:cNvPr name="Group 5" id="5"/>
          <p:cNvGrpSpPr/>
          <p:nvPr/>
        </p:nvGrpSpPr>
        <p:grpSpPr>
          <a:xfrm rot="-1997387">
            <a:off x="12905140" y="-3983313"/>
            <a:ext cx="5470006" cy="11186337"/>
            <a:chOff x="0" y="0"/>
            <a:chExt cx="489014" cy="1000050"/>
          </a:xfrm>
        </p:grpSpPr>
        <p:sp>
          <p:nvSpPr>
            <p:cNvPr name="Freeform 6" id="6"/>
            <p:cNvSpPr/>
            <p:nvPr/>
          </p:nvSpPr>
          <p:spPr>
            <a:xfrm flipH="false" flipV="false" rot="0">
              <a:off x="0" y="0"/>
              <a:ext cx="489014" cy="1000050"/>
            </a:xfrm>
            <a:custGeom>
              <a:avLst/>
              <a:gdLst/>
              <a:ahLst/>
              <a:cxnLst/>
              <a:rect r="r" b="b" t="t" l="l"/>
              <a:pathLst>
                <a:path h="1000050" w="489014">
                  <a:moveTo>
                    <a:pt x="285814" y="0"/>
                  </a:moveTo>
                  <a:lnTo>
                    <a:pt x="0" y="0"/>
                  </a:lnTo>
                  <a:lnTo>
                    <a:pt x="203200" y="1000050"/>
                  </a:lnTo>
                  <a:lnTo>
                    <a:pt x="489014" y="1000050"/>
                  </a:lnTo>
                  <a:lnTo>
                    <a:pt x="285814" y="0"/>
                  </a:lnTo>
                  <a:close/>
                </a:path>
              </a:pathLst>
            </a:custGeom>
            <a:solidFill>
              <a:srgbClr val="356014">
                <a:alpha val="54902"/>
              </a:srgbClr>
            </a:solidFill>
          </p:spPr>
        </p:sp>
        <p:sp>
          <p:nvSpPr>
            <p:cNvPr name="TextBox 7" id="7"/>
            <p:cNvSpPr txBox="true"/>
            <p:nvPr/>
          </p:nvSpPr>
          <p:spPr>
            <a:xfrm>
              <a:off x="101600" y="-66675"/>
              <a:ext cx="285814"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028700" y="3287493"/>
            <a:ext cx="5955864" cy="638175"/>
          </a:xfrm>
          <a:prstGeom prst="rect">
            <a:avLst/>
          </a:prstGeom>
        </p:spPr>
        <p:txBody>
          <a:bodyPr anchor="t" rtlCol="false" tIns="0" lIns="0" bIns="0" rIns="0">
            <a:spAutoFit/>
          </a:bodyPr>
          <a:lstStyle/>
          <a:p>
            <a:pPr>
              <a:lnSpc>
                <a:spcPts val="5250"/>
              </a:lnSpc>
              <a:spcBef>
                <a:spcPct val="0"/>
              </a:spcBef>
            </a:pPr>
            <a:r>
              <a:rPr lang="en-US" sz="3500" spc="87">
                <a:solidFill>
                  <a:srgbClr val="356014"/>
                </a:solidFill>
                <a:latin typeface="Playfair Display Bold"/>
              </a:rPr>
              <a:t> Mục tiêu chính :</a:t>
            </a:r>
          </a:p>
        </p:txBody>
      </p:sp>
      <p:sp>
        <p:nvSpPr>
          <p:cNvPr name="TextBox 9" id="9"/>
          <p:cNvSpPr txBox="true"/>
          <p:nvPr/>
        </p:nvSpPr>
        <p:spPr>
          <a:xfrm rot="0">
            <a:off x="1028700" y="4145452"/>
            <a:ext cx="6565965" cy="258889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545454"/>
                </a:solidFill>
                <a:latin typeface="Noto Serif"/>
              </a:rPr>
              <a:t>Xây dựng cơ sở dữ liệu hiệu quả cho ngành du lịch Trà Vinh.</a:t>
            </a:r>
          </a:p>
          <a:p>
            <a:pPr marL="604519" indent="-302260" lvl="1">
              <a:lnSpc>
                <a:spcPts val="4199"/>
              </a:lnSpc>
              <a:buFont typeface="Arial"/>
              <a:buChar char="•"/>
            </a:pPr>
            <a:r>
              <a:rPr lang="en-US" sz="2799">
                <a:solidFill>
                  <a:srgbClr val="545454"/>
                </a:solidFill>
                <a:latin typeface="Noto Serif"/>
              </a:rPr>
              <a:t>Nâng cao trải nghiệm người dùng thông qua dữ liệu chất lượng.</a:t>
            </a:r>
          </a:p>
          <a:p>
            <a:pPr>
              <a:lnSpc>
                <a:spcPts val="4199"/>
              </a:lnSpc>
            </a:pPr>
          </a:p>
        </p:txBody>
      </p:sp>
      <p:sp>
        <p:nvSpPr>
          <p:cNvPr name="TextBox 10" id="10"/>
          <p:cNvSpPr txBox="true"/>
          <p:nvPr/>
        </p:nvSpPr>
        <p:spPr>
          <a:xfrm rot="0">
            <a:off x="2401578" y="1630544"/>
            <a:ext cx="4276368" cy="802640"/>
          </a:xfrm>
          <a:prstGeom prst="rect">
            <a:avLst/>
          </a:prstGeom>
        </p:spPr>
        <p:txBody>
          <a:bodyPr anchor="t" rtlCol="false" tIns="0" lIns="0" bIns="0" rIns="0">
            <a:spAutoFit/>
          </a:bodyPr>
          <a:lstStyle/>
          <a:p>
            <a:pPr algn="ctr">
              <a:lnSpc>
                <a:spcPts val="6580"/>
              </a:lnSpc>
            </a:pPr>
            <a:r>
              <a:rPr lang="en-US" sz="4700">
                <a:solidFill>
                  <a:srgbClr val="356014"/>
                </a:solidFill>
                <a:latin typeface="DejaVu Serif Bold"/>
              </a:rPr>
              <a:t>TỔNG QUAN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44000" y="1314987"/>
            <a:ext cx="8115300" cy="6515703"/>
            <a:chOff x="0" y="0"/>
            <a:chExt cx="7467600" cy="5995670"/>
          </a:xfrm>
        </p:grpSpPr>
        <p:sp>
          <p:nvSpPr>
            <p:cNvPr name="Freeform 3" id="3"/>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4" id="4"/>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5" id="5"/>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6" id="6"/>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2"/>
              <a:stretch>
                <a:fillRect l="0" t="-9300" r="0" b="-9300"/>
              </a:stretch>
            </a:blipFill>
          </p:spPr>
        </p:sp>
      </p:grpSp>
      <p:sp>
        <p:nvSpPr>
          <p:cNvPr name="TextBox 7" id="7"/>
          <p:cNvSpPr txBox="true"/>
          <p:nvPr/>
        </p:nvSpPr>
        <p:spPr>
          <a:xfrm rot="0">
            <a:off x="1116780" y="5287836"/>
            <a:ext cx="5225975" cy="638175"/>
          </a:xfrm>
          <a:prstGeom prst="rect">
            <a:avLst/>
          </a:prstGeom>
        </p:spPr>
        <p:txBody>
          <a:bodyPr anchor="t" rtlCol="false" tIns="0" lIns="0" bIns="0" rIns="0">
            <a:spAutoFit/>
          </a:bodyPr>
          <a:lstStyle/>
          <a:p>
            <a:pPr>
              <a:lnSpc>
                <a:spcPts val="5250"/>
              </a:lnSpc>
              <a:spcBef>
                <a:spcPct val="0"/>
              </a:spcBef>
            </a:pPr>
            <a:r>
              <a:rPr lang="en-US" sz="3500" spc="87">
                <a:solidFill>
                  <a:srgbClr val="356014"/>
                </a:solidFill>
                <a:latin typeface="Playfair Display Bold"/>
              </a:rPr>
              <a:t>Đối tượng nghiên cứu :</a:t>
            </a:r>
          </a:p>
        </p:txBody>
      </p:sp>
      <p:sp>
        <p:nvSpPr>
          <p:cNvPr name="TextBox 8" id="8"/>
          <p:cNvSpPr txBox="true"/>
          <p:nvPr/>
        </p:nvSpPr>
        <p:spPr>
          <a:xfrm rot="0">
            <a:off x="1116780" y="6080118"/>
            <a:ext cx="5049815" cy="1541145"/>
          </a:xfrm>
          <a:prstGeom prst="rect">
            <a:avLst/>
          </a:prstGeom>
        </p:spPr>
        <p:txBody>
          <a:bodyPr anchor="t" rtlCol="false" tIns="0" lIns="0" bIns="0" rIns="0">
            <a:spAutoFit/>
          </a:bodyPr>
          <a:lstStyle/>
          <a:p>
            <a:pPr>
              <a:lnSpc>
                <a:spcPts val="4199"/>
              </a:lnSpc>
            </a:pPr>
            <a:r>
              <a:rPr lang="en-US" sz="2799">
                <a:solidFill>
                  <a:srgbClr val="545454"/>
                </a:solidFill>
                <a:latin typeface="Noto Serif"/>
              </a:rPr>
              <a:t>Các lĩnh vực du lịch: quản lý cơ sở dữ liệu, các địa điểm du lịch.</a:t>
            </a:r>
          </a:p>
        </p:txBody>
      </p:sp>
      <p:sp>
        <p:nvSpPr>
          <p:cNvPr name="TextBox 9" id="9"/>
          <p:cNvSpPr txBox="true"/>
          <p:nvPr/>
        </p:nvSpPr>
        <p:spPr>
          <a:xfrm rot="0">
            <a:off x="1890227" y="1229262"/>
            <a:ext cx="4276368" cy="802640"/>
          </a:xfrm>
          <a:prstGeom prst="rect">
            <a:avLst/>
          </a:prstGeom>
        </p:spPr>
        <p:txBody>
          <a:bodyPr anchor="t" rtlCol="false" tIns="0" lIns="0" bIns="0" rIns="0">
            <a:spAutoFit/>
          </a:bodyPr>
          <a:lstStyle/>
          <a:p>
            <a:pPr algn="ctr">
              <a:lnSpc>
                <a:spcPts val="6580"/>
              </a:lnSpc>
            </a:pPr>
            <a:r>
              <a:rPr lang="en-US" sz="4700">
                <a:solidFill>
                  <a:srgbClr val="356014"/>
                </a:solidFill>
                <a:latin typeface="DejaVu Serif Bold"/>
              </a:rPr>
              <a:t>TỔNG QUAN</a:t>
            </a:r>
          </a:p>
        </p:txBody>
      </p:sp>
      <p:sp>
        <p:nvSpPr>
          <p:cNvPr name="TextBox 10" id="10"/>
          <p:cNvSpPr txBox="true"/>
          <p:nvPr/>
        </p:nvSpPr>
        <p:spPr>
          <a:xfrm rot="0">
            <a:off x="1028700" y="2537015"/>
            <a:ext cx="8115300" cy="638175"/>
          </a:xfrm>
          <a:prstGeom prst="rect">
            <a:avLst/>
          </a:prstGeom>
        </p:spPr>
        <p:txBody>
          <a:bodyPr anchor="t" rtlCol="false" tIns="0" lIns="0" bIns="0" rIns="0">
            <a:spAutoFit/>
          </a:bodyPr>
          <a:lstStyle/>
          <a:p>
            <a:pPr>
              <a:lnSpc>
                <a:spcPts val="5250"/>
              </a:lnSpc>
              <a:spcBef>
                <a:spcPct val="0"/>
              </a:spcBef>
            </a:pPr>
            <a:r>
              <a:rPr lang="en-US" sz="3500" spc="87">
                <a:solidFill>
                  <a:srgbClr val="356014"/>
                </a:solidFill>
                <a:latin typeface="Playfair Display Bold"/>
              </a:rPr>
              <a:t>Phương pháp nghiên cứu :</a:t>
            </a:r>
          </a:p>
        </p:txBody>
      </p:sp>
      <p:sp>
        <p:nvSpPr>
          <p:cNvPr name="TextBox 11" id="11"/>
          <p:cNvSpPr txBox="true"/>
          <p:nvPr/>
        </p:nvSpPr>
        <p:spPr>
          <a:xfrm rot="0">
            <a:off x="1028700" y="3327590"/>
            <a:ext cx="7026580" cy="2065020"/>
          </a:xfrm>
          <a:prstGeom prst="rect">
            <a:avLst/>
          </a:prstGeom>
        </p:spPr>
        <p:txBody>
          <a:bodyPr anchor="t" rtlCol="false" tIns="0" lIns="0" bIns="0" rIns="0">
            <a:spAutoFit/>
          </a:bodyPr>
          <a:lstStyle/>
          <a:p>
            <a:pPr>
              <a:lnSpc>
                <a:spcPts val="4199"/>
              </a:lnSpc>
            </a:pPr>
            <a:r>
              <a:rPr lang="en-US" sz="2799">
                <a:solidFill>
                  <a:srgbClr val="545454"/>
                </a:solidFill>
                <a:latin typeface="Noto Serif"/>
              </a:rPr>
              <a:t>Thu thập, phân tích tài liệu liên quan đến cơ sở dữ liệu</a:t>
            </a:r>
            <a:r>
              <a:rPr lang="en-US" sz="2799">
                <a:solidFill>
                  <a:srgbClr val="545454"/>
                </a:solidFill>
                <a:latin typeface="Noto Serif Bold"/>
              </a:rPr>
              <a:t> NoSQL</a:t>
            </a:r>
            <a:r>
              <a:rPr lang="en-US" sz="2799">
                <a:solidFill>
                  <a:srgbClr val="545454"/>
                </a:solidFill>
                <a:latin typeface="Noto Serif"/>
              </a:rPr>
              <a:t>, du lịch tỉnh Trà Vinh và các hệ thống giới thiệu du lịch.</a:t>
            </a:r>
          </a:p>
          <a:p>
            <a:pPr>
              <a:lnSpc>
                <a:spcPts val="41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15424" y="2992004"/>
            <a:ext cx="5225975" cy="638175"/>
          </a:xfrm>
          <a:prstGeom prst="rect">
            <a:avLst/>
          </a:prstGeom>
        </p:spPr>
        <p:txBody>
          <a:bodyPr anchor="t" rtlCol="false" tIns="0" lIns="0" bIns="0" rIns="0">
            <a:spAutoFit/>
          </a:bodyPr>
          <a:lstStyle/>
          <a:p>
            <a:pPr>
              <a:lnSpc>
                <a:spcPts val="5250"/>
              </a:lnSpc>
              <a:spcBef>
                <a:spcPct val="0"/>
              </a:spcBef>
            </a:pPr>
            <a:r>
              <a:rPr lang="en-US" sz="3500" spc="87">
                <a:solidFill>
                  <a:srgbClr val="356014"/>
                </a:solidFill>
                <a:latin typeface="Playfair Display Bold"/>
              </a:rPr>
              <a:t>Phạm vi nghiên cứu</a:t>
            </a:r>
          </a:p>
        </p:txBody>
      </p:sp>
      <p:sp>
        <p:nvSpPr>
          <p:cNvPr name="TextBox 3" id="3"/>
          <p:cNvSpPr txBox="true"/>
          <p:nvPr/>
        </p:nvSpPr>
        <p:spPr>
          <a:xfrm rot="0">
            <a:off x="1415424" y="3774396"/>
            <a:ext cx="5049815" cy="3636645"/>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Noto Serif"/>
              </a:rPr>
              <a:t>Tập trung thiết kế cơ sở dữ liệu dựa trên mô hình </a:t>
            </a:r>
            <a:r>
              <a:rPr lang="en-US" sz="2799">
                <a:solidFill>
                  <a:srgbClr val="545454"/>
                </a:solidFill>
                <a:latin typeface="Noto Serif Bold"/>
              </a:rPr>
              <a:t>NoSQL</a:t>
            </a:r>
            <a:r>
              <a:rPr lang="en-US" sz="2799">
                <a:solidFill>
                  <a:srgbClr val="545454"/>
                </a:solidFill>
                <a:latin typeface="Noto Serif"/>
              </a:rPr>
              <a:t>.</a:t>
            </a:r>
          </a:p>
          <a:p>
            <a:pPr marL="604518" indent="-302259" lvl="1">
              <a:lnSpc>
                <a:spcPts val="4199"/>
              </a:lnSpc>
              <a:buFont typeface="Arial"/>
              <a:buChar char="•"/>
            </a:pPr>
            <a:r>
              <a:rPr lang="en-US" sz="2799">
                <a:solidFill>
                  <a:srgbClr val="545454"/>
                </a:solidFill>
                <a:latin typeface="Noto Serif"/>
              </a:rPr>
              <a:t>Đánh giá hiệu suất và tính linh hoạt của cơ sở dữ liệu trong việc quản lý thông tin du lịch.</a:t>
            </a:r>
          </a:p>
        </p:txBody>
      </p:sp>
      <p:sp>
        <p:nvSpPr>
          <p:cNvPr name="TextBox 4" id="4"/>
          <p:cNvSpPr txBox="true"/>
          <p:nvPr/>
        </p:nvSpPr>
        <p:spPr>
          <a:xfrm rot="0">
            <a:off x="1802147" y="1229262"/>
            <a:ext cx="4276368" cy="802640"/>
          </a:xfrm>
          <a:prstGeom prst="rect">
            <a:avLst/>
          </a:prstGeom>
        </p:spPr>
        <p:txBody>
          <a:bodyPr anchor="t" rtlCol="false" tIns="0" lIns="0" bIns="0" rIns="0">
            <a:spAutoFit/>
          </a:bodyPr>
          <a:lstStyle/>
          <a:p>
            <a:pPr algn="ctr">
              <a:lnSpc>
                <a:spcPts val="6580"/>
              </a:lnSpc>
            </a:pPr>
            <a:r>
              <a:rPr lang="en-US" sz="4700">
                <a:solidFill>
                  <a:srgbClr val="356014"/>
                </a:solidFill>
                <a:latin typeface="DejaVu Serif Bold"/>
              </a:rPr>
              <a:t>TỔNG QUAN</a:t>
            </a:r>
          </a:p>
        </p:txBody>
      </p:sp>
      <p:grpSp>
        <p:nvGrpSpPr>
          <p:cNvPr name="Group 5" id="5"/>
          <p:cNvGrpSpPr>
            <a:grpSpLocks noChangeAspect="true"/>
          </p:cNvGrpSpPr>
          <p:nvPr/>
        </p:nvGrpSpPr>
        <p:grpSpPr>
          <a:xfrm rot="0">
            <a:off x="9144000" y="1314987"/>
            <a:ext cx="8115300" cy="6515703"/>
            <a:chOff x="0" y="0"/>
            <a:chExt cx="7467600" cy="5995670"/>
          </a:xfrm>
        </p:grpSpPr>
        <p:sp>
          <p:nvSpPr>
            <p:cNvPr name="Freeform 6" id="6"/>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7" id="7"/>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8" id="8"/>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9" id="9"/>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2"/>
              <a:stretch>
                <a:fillRect l="0" t="-9300" r="0" b="-930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648168" y="849572"/>
            <a:ext cx="6611132" cy="8904224"/>
            <a:chOff x="0" y="0"/>
            <a:chExt cx="3632200" cy="4892040"/>
          </a:xfrm>
        </p:grpSpPr>
        <p:sp>
          <p:nvSpPr>
            <p:cNvPr name="Freeform 3" id="3"/>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2"/>
              <a:stretch>
                <a:fillRect l="-100315" t="0" r="-69667" b="0"/>
              </a:stretch>
            </a:blipFill>
          </p:spPr>
        </p:sp>
        <p:sp>
          <p:nvSpPr>
            <p:cNvPr name="Freeform 4" id="4"/>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FFFFF"/>
            </a:solidFill>
          </p:spPr>
        </p:sp>
      </p:grpSp>
      <p:grpSp>
        <p:nvGrpSpPr>
          <p:cNvPr name="Group 5" id="5"/>
          <p:cNvGrpSpPr/>
          <p:nvPr/>
        </p:nvGrpSpPr>
        <p:grpSpPr>
          <a:xfrm rot="-1997387">
            <a:off x="15227928" y="-2617493"/>
            <a:ext cx="3212157" cy="7904326"/>
            <a:chOff x="0" y="0"/>
            <a:chExt cx="406400" cy="1000050"/>
          </a:xfrm>
        </p:grpSpPr>
        <p:sp>
          <p:nvSpPr>
            <p:cNvPr name="Freeform 6" id="6"/>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7" id="7"/>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028700" y="893084"/>
            <a:ext cx="9087709" cy="849630"/>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DejaVu Serif Bold"/>
              </a:rPr>
              <a:t>NGHIÊN CỨU LÝ THUYẾT</a:t>
            </a:r>
          </a:p>
        </p:txBody>
      </p:sp>
      <p:sp>
        <p:nvSpPr>
          <p:cNvPr name="TextBox 9" id="9"/>
          <p:cNvSpPr txBox="true"/>
          <p:nvPr/>
        </p:nvSpPr>
        <p:spPr>
          <a:xfrm rot="0">
            <a:off x="894219" y="4464050"/>
            <a:ext cx="9322951" cy="679450"/>
          </a:xfrm>
          <a:prstGeom prst="rect">
            <a:avLst/>
          </a:prstGeom>
        </p:spPr>
        <p:txBody>
          <a:bodyPr anchor="t" rtlCol="false" tIns="0" lIns="0" bIns="0" rIns="0">
            <a:spAutoFit/>
          </a:bodyPr>
          <a:lstStyle/>
          <a:p>
            <a:pPr algn="ctr">
              <a:lnSpc>
                <a:spcPts val="5599"/>
              </a:lnSpc>
            </a:pPr>
            <a:r>
              <a:rPr lang="en-US" sz="3999">
                <a:solidFill>
                  <a:srgbClr val="356014"/>
                </a:solidFill>
                <a:latin typeface="DejaVu Serif Bold"/>
              </a:rPr>
              <a:t>Giới Thiệu Cơ Sở Dữ Liệu NoSQL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44000" y="2162059"/>
            <a:ext cx="8422376" cy="5272408"/>
            <a:chOff x="0" y="0"/>
            <a:chExt cx="4572000" cy="2862072"/>
          </a:xfrm>
        </p:grpSpPr>
        <p:sp>
          <p:nvSpPr>
            <p:cNvPr name="Freeform 3" id="3"/>
            <p:cNvSpPr/>
            <p:nvPr/>
          </p:nvSpPr>
          <p:spPr>
            <a:xfrm flipH="false" flipV="false" rot="0">
              <a:off x="0" y="1016"/>
              <a:ext cx="4572000" cy="2859913"/>
            </a:xfrm>
            <a:custGeom>
              <a:avLst/>
              <a:gdLst/>
              <a:ahLst/>
              <a:cxnLst/>
              <a:rect r="r" b="b" t="t" l="l"/>
              <a:pathLst>
                <a:path h="2859913" w="4572000">
                  <a:moveTo>
                    <a:pt x="4572000" y="0"/>
                  </a:moveTo>
                  <a:lnTo>
                    <a:pt x="4572000" y="2859913"/>
                  </a:lnTo>
                  <a:lnTo>
                    <a:pt x="0" y="2859913"/>
                  </a:lnTo>
                  <a:lnTo>
                    <a:pt x="0" y="0"/>
                  </a:lnTo>
                  <a:lnTo>
                    <a:pt x="4572000" y="0"/>
                  </a:lnTo>
                  <a:close/>
                </a:path>
              </a:pathLst>
            </a:custGeom>
            <a:blipFill>
              <a:blip r:embed="rId2"/>
              <a:stretch>
                <a:fillRect l="-9763" t="0" r="-9763" b="0"/>
              </a:stretch>
            </a:blipFill>
          </p:spPr>
        </p:sp>
        <p:sp>
          <p:nvSpPr>
            <p:cNvPr name="Freeform 4" id="4"/>
            <p:cNvSpPr/>
            <p:nvPr/>
          </p:nvSpPr>
          <p:spPr>
            <a:xfrm flipH="false" flipV="false" rot="0">
              <a:off x="0" y="1016"/>
              <a:ext cx="4572000" cy="2859913"/>
            </a:xfrm>
            <a:custGeom>
              <a:avLst/>
              <a:gdLst/>
              <a:ahLst/>
              <a:cxnLst/>
              <a:rect r="r" b="b" t="t" l="l"/>
              <a:pathLst>
                <a:path h="2859913" w="4572000">
                  <a:moveTo>
                    <a:pt x="4572000" y="0"/>
                  </a:moveTo>
                  <a:lnTo>
                    <a:pt x="4572000" y="2859913"/>
                  </a:lnTo>
                  <a:lnTo>
                    <a:pt x="0" y="2859913"/>
                  </a:lnTo>
                  <a:lnTo>
                    <a:pt x="0" y="0"/>
                  </a:lnTo>
                  <a:lnTo>
                    <a:pt x="4572000" y="0"/>
                  </a:lnTo>
                  <a:close/>
                </a:path>
              </a:pathLst>
            </a:custGeom>
            <a:blipFill>
              <a:blip r:embed="rId3"/>
              <a:stretch>
                <a:fillRect l="0" t="-57" r="0" b="-57"/>
              </a:stretch>
            </a:blipFill>
          </p:spPr>
        </p:sp>
      </p:grpSp>
      <p:grpSp>
        <p:nvGrpSpPr>
          <p:cNvPr name="Group 5" id="5"/>
          <p:cNvGrpSpPr/>
          <p:nvPr/>
        </p:nvGrpSpPr>
        <p:grpSpPr>
          <a:xfrm rot="-1997387">
            <a:off x="15283454" y="-2523811"/>
            <a:ext cx="3212157" cy="7904326"/>
            <a:chOff x="0" y="0"/>
            <a:chExt cx="406400" cy="1000050"/>
          </a:xfrm>
        </p:grpSpPr>
        <p:sp>
          <p:nvSpPr>
            <p:cNvPr name="Freeform 6" id="6"/>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7" id="7"/>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284597" y="2377440"/>
            <a:ext cx="5225975" cy="85915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Khái niệm NoSQL</a:t>
            </a:r>
          </a:p>
        </p:txBody>
      </p:sp>
      <p:sp>
        <p:nvSpPr>
          <p:cNvPr name="TextBox 9" id="9"/>
          <p:cNvSpPr txBox="true"/>
          <p:nvPr/>
        </p:nvSpPr>
        <p:spPr>
          <a:xfrm rot="0">
            <a:off x="1284597" y="4019035"/>
            <a:ext cx="6889305" cy="2588895"/>
          </a:xfrm>
          <a:prstGeom prst="rect">
            <a:avLst/>
          </a:prstGeom>
        </p:spPr>
        <p:txBody>
          <a:bodyPr anchor="t" rtlCol="false" tIns="0" lIns="0" bIns="0" rIns="0">
            <a:spAutoFit/>
          </a:bodyPr>
          <a:lstStyle/>
          <a:p>
            <a:pPr>
              <a:lnSpc>
                <a:spcPts val="4199"/>
              </a:lnSpc>
            </a:pPr>
            <a:r>
              <a:rPr lang="en-US" sz="2799">
                <a:solidFill>
                  <a:srgbClr val="545454"/>
                </a:solidFill>
                <a:latin typeface="Noto Serif"/>
              </a:rPr>
              <a:t>Là hệ thống quản lý cơ sở dữ liệu không sử dụng mô hình quan hệ (non-relational Data Management System) dành cho các kho dữ liệu phân tán với nhu cầu lưu trữ dữ liệu lớn.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0811" y="2850891"/>
            <a:ext cx="6827725" cy="4867597"/>
          </a:xfrm>
          <a:custGeom>
            <a:avLst/>
            <a:gdLst/>
            <a:ahLst/>
            <a:cxnLst/>
            <a:rect r="r" b="b" t="t" l="l"/>
            <a:pathLst>
              <a:path h="4867597" w="6827725">
                <a:moveTo>
                  <a:pt x="0" y="0"/>
                </a:moveTo>
                <a:lnTo>
                  <a:pt x="6827725" y="0"/>
                </a:lnTo>
                <a:lnTo>
                  <a:pt x="6827725" y="4867597"/>
                </a:lnTo>
                <a:lnTo>
                  <a:pt x="0" y="4867597"/>
                </a:lnTo>
                <a:lnTo>
                  <a:pt x="0" y="0"/>
                </a:lnTo>
                <a:close/>
              </a:path>
            </a:pathLst>
          </a:custGeom>
          <a:blipFill>
            <a:blip r:embed="rId2"/>
            <a:stretch>
              <a:fillRect l="-13314" t="0" r="-13314" b="0"/>
            </a:stretch>
          </a:blipFill>
        </p:spPr>
      </p:sp>
      <p:sp>
        <p:nvSpPr>
          <p:cNvPr name="TextBox 3" id="3"/>
          <p:cNvSpPr txBox="true"/>
          <p:nvPr/>
        </p:nvSpPr>
        <p:spPr>
          <a:xfrm rot="0">
            <a:off x="1179464" y="2425637"/>
            <a:ext cx="8488300" cy="1754505"/>
          </a:xfrm>
          <a:prstGeom prst="rect">
            <a:avLst/>
          </a:prstGeom>
        </p:spPr>
        <p:txBody>
          <a:bodyPr anchor="t" rtlCol="false" tIns="0" lIns="0" bIns="0" rIns="0">
            <a:spAutoFit/>
          </a:bodyPr>
          <a:lstStyle/>
          <a:p>
            <a:pPr>
              <a:lnSpc>
                <a:spcPts val="7050"/>
              </a:lnSpc>
              <a:spcBef>
                <a:spcPct val="0"/>
              </a:spcBef>
            </a:pPr>
            <a:r>
              <a:rPr lang="en-US" sz="4700" spc="117">
                <a:solidFill>
                  <a:srgbClr val="356014"/>
                </a:solidFill>
                <a:latin typeface="Playfair Display Bold"/>
              </a:rPr>
              <a:t>Các dạng cơ sở dữ liệu NoSQL</a:t>
            </a:r>
          </a:p>
        </p:txBody>
      </p:sp>
      <p:sp>
        <p:nvSpPr>
          <p:cNvPr name="TextBox 4" id="4"/>
          <p:cNvSpPr txBox="true"/>
          <p:nvPr/>
        </p:nvSpPr>
        <p:spPr>
          <a:xfrm rot="0">
            <a:off x="1179464" y="5208490"/>
            <a:ext cx="6278120" cy="2065020"/>
          </a:xfrm>
          <a:prstGeom prst="rect">
            <a:avLst/>
          </a:prstGeom>
        </p:spPr>
        <p:txBody>
          <a:bodyPr anchor="t" rtlCol="false" tIns="0" lIns="0" bIns="0" rIns="0">
            <a:spAutoFit/>
          </a:bodyPr>
          <a:lstStyle/>
          <a:p>
            <a:pPr>
              <a:lnSpc>
                <a:spcPts val="4199"/>
              </a:lnSpc>
            </a:pPr>
            <a:r>
              <a:rPr lang="en-US" sz="2799">
                <a:solidFill>
                  <a:srgbClr val="545454"/>
                </a:solidFill>
                <a:latin typeface="Noto Serif"/>
              </a:rPr>
              <a:t>Cơ sở dữ liệu hệ thống </a:t>
            </a:r>
            <a:r>
              <a:rPr lang="en-US" sz="2799">
                <a:solidFill>
                  <a:srgbClr val="545454"/>
                </a:solidFill>
                <a:latin typeface="Noto Serif Bold"/>
              </a:rPr>
              <a:t>NoSQL </a:t>
            </a:r>
            <a:r>
              <a:rPr lang="en-US" sz="2799">
                <a:solidFill>
                  <a:srgbClr val="545454"/>
                </a:solidFill>
                <a:latin typeface="Noto Serif"/>
              </a:rPr>
              <a:t>bao gồm các cơ sở dữ liệu </a:t>
            </a:r>
            <a:r>
              <a:rPr lang="en-US" sz="2799">
                <a:solidFill>
                  <a:srgbClr val="545454"/>
                </a:solidFill>
                <a:latin typeface="Noto Serif Bold"/>
              </a:rPr>
              <a:t>NoSQL </a:t>
            </a:r>
            <a:r>
              <a:rPr lang="en-US" sz="2799">
                <a:solidFill>
                  <a:srgbClr val="545454"/>
                </a:solidFill>
                <a:latin typeface="Noto Serif"/>
              </a:rPr>
              <a:t>loại cơ sở dữ liệu và cơ sở dữ liệu quản lý hệ thống (DBMS)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DAF4bb1F1jY</dc:identifier>
  <dcterms:modified xsi:type="dcterms:W3CDTF">2011-08-01T06:04:30Z</dcterms:modified>
  <cp:revision>1</cp:revision>
  <dc:title>Thiết kế và cài đặt cơ sở dữ liệu giới thiệu du lịch tỉnh Trà Vinh bằng NoSQL</dc:title>
</cp:coreProperties>
</file>